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3"/>
  </p:notesMasterIdLst>
  <p:handoutMasterIdLst>
    <p:handoutMasterId r:id="rId104"/>
  </p:handoutMasterIdLst>
  <p:sldIdLst>
    <p:sldId id="256" r:id="rId2"/>
    <p:sldId id="338" r:id="rId3"/>
    <p:sldId id="321" r:id="rId4"/>
    <p:sldId id="322" r:id="rId5"/>
    <p:sldId id="352" r:id="rId6"/>
    <p:sldId id="353"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12" r:id="rId21"/>
    <p:sldId id="319" r:id="rId22"/>
    <p:sldId id="257" r:id="rId23"/>
    <p:sldId id="258" r:id="rId24"/>
    <p:sldId id="259" r:id="rId25"/>
    <p:sldId id="320" r:id="rId26"/>
    <p:sldId id="364" r:id="rId27"/>
    <p:sldId id="363" r:id="rId28"/>
    <p:sldId id="313" r:id="rId29"/>
    <p:sldId id="260" r:id="rId30"/>
    <p:sldId id="261" r:id="rId31"/>
    <p:sldId id="357" r:id="rId32"/>
    <p:sldId id="262" r:id="rId33"/>
    <p:sldId id="332" r:id="rId34"/>
    <p:sldId id="263" r:id="rId35"/>
    <p:sldId id="325" r:id="rId36"/>
    <p:sldId id="333" r:id="rId37"/>
    <p:sldId id="264" r:id="rId38"/>
    <p:sldId id="354" r:id="rId39"/>
    <p:sldId id="265" r:id="rId40"/>
    <p:sldId id="266" r:id="rId41"/>
    <p:sldId id="267" r:id="rId42"/>
    <p:sldId id="323" r:id="rId43"/>
    <p:sldId id="336" r:id="rId44"/>
    <p:sldId id="314" r:id="rId45"/>
    <p:sldId id="268" r:id="rId46"/>
    <p:sldId id="324" r:id="rId47"/>
    <p:sldId id="269" r:id="rId48"/>
    <p:sldId id="270" r:id="rId49"/>
    <p:sldId id="271" r:id="rId50"/>
    <p:sldId id="315" r:id="rId51"/>
    <p:sldId id="272" r:id="rId52"/>
    <p:sldId id="273" r:id="rId53"/>
    <p:sldId id="316" r:id="rId54"/>
    <p:sldId id="277" r:id="rId55"/>
    <p:sldId id="278" r:id="rId56"/>
    <p:sldId id="279" r:id="rId57"/>
    <p:sldId id="281" r:id="rId58"/>
    <p:sldId id="282" r:id="rId59"/>
    <p:sldId id="283" r:id="rId60"/>
    <p:sldId id="284" r:id="rId61"/>
    <p:sldId id="359" r:id="rId62"/>
    <p:sldId id="358" r:id="rId63"/>
    <p:sldId id="361" r:id="rId64"/>
    <p:sldId id="360" r:id="rId65"/>
    <p:sldId id="285" r:id="rId66"/>
    <p:sldId id="286" r:id="rId67"/>
    <p:sldId id="287" r:id="rId68"/>
    <p:sldId id="288" r:id="rId69"/>
    <p:sldId id="330" r:id="rId70"/>
    <p:sldId id="289" r:id="rId71"/>
    <p:sldId id="290" r:id="rId72"/>
    <p:sldId id="337" r:id="rId73"/>
    <p:sldId id="291" r:id="rId74"/>
    <p:sldId id="334" r:id="rId75"/>
    <p:sldId id="355" r:id="rId76"/>
    <p:sldId id="356" r:id="rId77"/>
    <p:sldId id="335" r:id="rId78"/>
    <p:sldId id="292" r:id="rId79"/>
    <p:sldId id="327" r:id="rId80"/>
    <p:sldId id="293" r:id="rId81"/>
    <p:sldId id="326" r:id="rId82"/>
    <p:sldId id="296" r:id="rId83"/>
    <p:sldId id="297" r:id="rId84"/>
    <p:sldId id="298" r:id="rId85"/>
    <p:sldId id="317" r:id="rId86"/>
    <p:sldId id="300" r:id="rId87"/>
    <p:sldId id="301" r:id="rId88"/>
    <p:sldId id="302" r:id="rId89"/>
    <p:sldId id="303" r:id="rId90"/>
    <p:sldId id="304" r:id="rId91"/>
    <p:sldId id="305" r:id="rId92"/>
    <p:sldId id="306" r:id="rId93"/>
    <p:sldId id="362" r:id="rId94"/>
    <p:sldId id="318" r:id="rId95"/>
    <p:sldId id="307" r:id="rId96"/>
    <p:sldId id="308" r:id="rId97"/>
    <p:sldId id="309" r:id="rId98"/>
    <p:sldId id="310" r:id="rId99"/>
    <p:sldId id="311" r:id="rId100"/>
    <p:sldId id="328" r:id="rId101"/>
    <p:sldId id="331" r:id="rId10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6" autoAdjust="0"/>
    <p:restoredTop sz="94660"/>
  </p:normalViewPr>
  <p:slideViewPr>
    <p:cSldViewPr snapToGrid="0">
      <p:cViewPr varScale="1">
        <p:scale>
          <a:sx n="128" d="100"/>
          <a:sy n="128" d="100"/>
        </p:scale>
        <p:origin x="850" y="9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6"/>
    </p:cViewPr>
  </p:sorterViewPr>
  <p:notesViewPr>
    <p:cSldViewPr snapToGrid="0">
      <p:cViewPr varScale="1">
        <p:scale>
          <a:sx n="54" d="100"/>
          <a:sy n="54" d="100"/>
        </p:scale>
        <p:origin x="-12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716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716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716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6F5AB9D-999B-452F-B520-8A82BD1B2EE2}" type="slidenum">
              <a:rPr lang="zh-CN" altLang="en-US"/>
              <a:pPr>
                <a:defRPr/>
              </a:pPr>
              <a:t>‹#›</a:t>
            </a:fld>
            <a:endParaRPr lang="en-US" altLang="zh-CN"/>
          </a:p>
        </p:txBody>
      </p:sp>
    </p:spTree>
    <p:extLst>
      <p:ext uri="{BB962C8B-B14F-4D97-AF65-F5344CB8AC3E}">
        <p14:creationId xmlns:p14="http://schemas.microsoft.com/office/powerpoint/2010/main" val="319644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BD50545-6DB4-45EA-ACD1-B53CD3A9F175}" type="slidenum">
              <a:rPr lang="zh-CN" altLang="en-US"/>
              <a:pPr>
                <a:defRPr/>
              </a:pPr>
              <a:t>‹#›</a:t>
            </a:fld>
            <a:endParaRPr lang="en-US" altLang="zh-CN"/>
          </a:p>
        </p:txBody>
      </p:sp>
    </p:spTree>
    <p:extLst>
      <p:ext uri="{BB962C8B-B14F-4D97-AF65-F5344CB8AC3E}">
        <p14:creationId xmlns:p14="http://schemas.microsoft.com/office/powerpoint/2010/main" val="30641443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69623D-2804-4BBB-879C-C6F6539006CB}" type="slidenum">
              <a:rPr lang="zh-CN" altLang="en-US" smtClean="0"/>
              <a:pPr/>
              <a:t>23</a:t>
            </a:fld>
            <a:endParaRPr lang="en-US" altLang="zh-CN" smtClean="0"/>
          </a:p>
        </p:txBody>
      </p:sp>
      <p:sp>
        <p:nvSpPr>
          <p:cNvPr id="27651" name="Rectangle 2"/>
          <p:cNvSpPr>
            <a:spLocks noRo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71024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4BDE6D0C-A43E-4C02-BF6F-16E7F854EB09}" type="datetime1">
              <a:rPr lang="zh-CN" altLang="en-US"/>
              <a:pPr>
                <a:defRPr/>
              </a:pPr>
              <a:t>2019/9/11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50C0486-6276-44E0-AFEE-3FF5871CEF69}" type="slidenum">
              <a:rPr lang="zh-CN" altLang="en-US"/>
              <a:pPr>
                <a:defRPr/>
              </a:pPr>
              <a:t>‹#›</a:t>
            </a:fld>
            <a:endParaRPr lang="en-US" altLang="zh-CN"/>
          </a:p>
        </p:txBody>
      </p:sp>
    </p:spTree>
    <p:extLst>
      <p:ext uri="{BB962C8B-B14F-4D97-AF65-F5344CB8AC3E}">
        <p14:creationId xmlns:p14="http://schemas.microsoft.com/office/powerpoint/2010/main" val="2021993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286DC4F-A893-4725-9A22-CEFE06924BC4}" type="datetime1">
              <a:rPr lang="zh-CN" altLang="en-US"/>
              <a:pPr>
                <a:defRPr/>
              </a:pPr>
              <a:t>2019/9/11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8C98A0A-C686-417B-B11A-736C5981FB7B}" type="slidenum">
              <a:rPr lang="zh-CN" altLang="en-US"/>
              <a:pPr>
                <a:defRPr/>
              </a:pPr>
              <a:t>‹#›</a:t>
            </a:fld>
            <a:endParaRPr lang="en-US" altLang="zh-CN"/>
          </a:p>
        </p:txBody>
      </p:sp>
    </p:spTree>
    <p:extLst>
      <p:ext uri="{BB962C8B-B14F-4D97-AF65-F5344CB8AC3E}">
        <p14:creationId xmlns:p14="http://schemas.microsoft.com/office/powerpoint/2010/main" val="59102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55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55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AB468C8-5F78-4320-A20A-5F023959CE6D}" type="datetime1">
              <a:rPr lang="zh-CN" altLang="en-US"/>
              <a:pPr>
                <a:defRPr/>
              </a:pPr>
              <a:t>2019/9/11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19F9E34-16A2-4C63-8C87-F276B8AF562A}" type="slidenum">
              <a:rPr lang="zh-CN" altLang="en-US"/>
              <a:pPr>
                <a:defRPr/>
              </a:pPr>
              <a:t>‹#›</a:t>
            </a:fld>
            <a:endParaRPr lang="en-US" altLang="zh-CN"/>
          </a:p>
        </p:txBody>
      </p:sp>
    </p:spTree>
    <p:extLst>
      <p:ext uri="{BB962C8B-B14F-4D97-AF65-F5344CB8AC3E}">
        <p14:creationId xmlns:p14="http://schemas.microsoft.com/office/powerpoint/2010/main" val="2188998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553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4F4B97B4-246F-4127-8388-2D8F0930BDDA}" type="datetime1">
              <a:rPr lang="zh-CN" altLang="en-US"/>
              <a:pPr>
                <a:defRPr/>
              </a:pPr>
              <a:t>2019/9/11</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A2D2E6C-07D3-4B8E-9974-7B3ACFCB95F4}" type="slidenum">
              <a:rPr lang="zh-CN" altLang="en-US"/>
              <a:pPr>
                <a:defRPr/>
              </a:pPr>
              <a:t>‹#›</a:t>
            </a:fld>
            <a:endParaRPr lang="en-US" altLang="zh-CN"/>
          </a:p>
        </p:txBody>
      </p:sp>
    </p:spTree>
    <p:extLst>
      <p:ext uri="{BB962C8B-B14F-4D97-AF65-F5344CB8AC3E}">
        <p14:creationId xmlns:p14="http://schemas.microsoft.com/office/powerpoint/2010/main" val="1287585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940976CF-DAF2-427B-814D-6C68390ADA7D}" type="datetime1">
              <a:rPr lang="zh-CN" altLang="en-US"/>
              <a:pPr>
                <a:defRPr/>
              </a:pPr>
              <a:t>2019/9/11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F55486A-3B54-4126-9C36-2BC9D8EFD6E3}" type="slidenum">
              <a:rPr lang="zh-CN" altLang="en-US"/>
              <a:pPr>
                <a:defRPr/>
              </a:pPr>
              <a:t>‹#›</a:t>
            </a:fld>
            <a:endParaRPr lang="en-US" altLang="zh-CN"/>
          </a:p>
        </p:txBody>
      </p:sp>
    </p:spTree>
    <p:extLst>
      <p:ext uri="{BB962C8B-B14F-4D97-AF65-F5344CB8AC3E}">
        <p14:creationId xmlns:p14="http://schemas.microsoft.com/office/powerpoint/2010/main" val="2293916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B03F4C4F-531F-4CAD-AB63-825AE9AD4E62}" type="datetime1">
              <a:rPr lang="zh-CN" altLang="en-US"/>
              <a:pPr>
                <a:defRPr/>
              </a:pPr>
              <a:t>2019/9/11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BF6EF0B-297A-4248-B52B-A46C3C4F5AE6}" type="slidenum">
              <a:rPr lang="zh-CN" altLang="en-US"/>
              <a:pPr>
                <a:defRPr/>
              </a:pPr>
              <a:t>‹#›</a:t>
            </a:fld>
            <a:endParaRPr lang="en-US" altLang="zh-CN"/>
          </a:p>
        </p:txBody>
      </p:sp>
    </p:spTree>
    <p:extLst>
      <p:ext uri="{BB962C8B-B14F-4D97-AF65-F5344CB8AC3E}">
        <p14:creationId xmlns:p14="http://schemas.microsoft.com/office/powerpoint/2010/main" val="97941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0C57E950-4832-45EF-9E37-8CF5FE1E004D}" type="datetime1">
              <a:rPr lang="zh-CN" altLang="en-US"/>
              <a:pPr>
                <a:defRPr/>
              </a:pPr>
              <a:t>2019/9/11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282B129-A562-401C-9E53-EEED1D969867}" type="slidenum">
              <a:rPr lang="zh-CN" altLang="en-US"/>
              <a:pPr>
                <a:defRPr/>
              </a:pPr>
              <a:t>‹#›</a:t>
            </a:fld>
            <a:endParaRPr lang="en-US" altLang="zh-CN"/>
          </a:p>
        </p:txBody>
      </p:sp>
    </p:spTree>
    <p:extLst>
      <p:ext uri="{BB962C8B-B14F-4D97-AF65-F5344CB8AC3E}">
        <p14:creationId xmlns:p14="http://schemas.microsoft.com/office/powerpoint/2010/main" val="212144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675FC4EC-5B0F-4526-B030-1EB11AB63F8E}" type="datetime1">
              <a:rPr lang="zh-CN" altLang="en-US"/>
              <a:pPr>
                <a:defRPr/>
              </a:pPr>
              <a:t>2019/9/11</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F5198FD-FCA7-493A-8ABC-0FB92ED66590}" type="slidenum">
              <a:rPr lang="zh-CN" altLang="en-US"/>
              <a:pPr>
                <a:defRPr/>
              </a:pPr>
              <a:t>‹#›</a:t>
            </a:fld>
            <a:endParaRPr lang="en-US" altLang="zh-CN"/>
          </a:p>
        </p:txBody>
      </p:sp>
    </p:spTree>
    <p:extLst>
      <p:ext uri="{BB962C8B-B14F-4D97-AF65-F5344CB8AC3E}">
        <p14:creationId xmlns:p14="http://schemas.microsoft.com/office/powerpoint/2010/main" val="247257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0C7C6049-CAD1-4783-8141-4D0271F4997D}" type="datetime1">
              <a:rPr lang="zh-CN" altLang="en-US"/>
              <a:pPr>
                <a:defRPr/>
              </a:pPr>
              <a:t>2019/9/11</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AE5FA07-C663-4EFC-9DE0-B39E6367F317}" type="slidenum">
              <a:rPr lang="zh-CN" altLang="en-US"/>
              <a:pPr>
                <a:defRPr/>
              </a:pPr>
              <a:t>‹#›</a:t>
            </a:fld>
            <a:endParaRPr lang="en-US" altLang="zh-CN"/>
          </a:p>
        </p:txBody>
      </p:sp>
    </p:spTree>
    <p:extLst>
      <p:ext uri="{BB962C8B-B14F-4D97-AF65-F5344CB8AC3E}">
        <p14:creationId xmlns:p14="http://schemas.microsoft.com/office/powerpoint/2010/main" val="420913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E850AF2-4A03-4261-A517-2C48F5F097BF}" type="datetime1">
              <a:rPr lang="zh-CN" altLang="en-US"/>
              <a:pPr>
                <a:defRPr/>
              </a:pPr>
              <a:t>2019/9/11</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92E5748-7BE7-4E91-BFAE-399AB834158F}" type="slidenum">
              <a:rPr lang="zh-CN" altLang="en-US"/>
              <a:pPr>
                <a:defRPr/>
              </a:pPr>
              <a:t>‹#›</a:t>
            </a:fld>
            <a:endParaRPr lang="en-US" altLang="zh-CN"/>
          </a:p>
        </p:txBody>
      </p:sp>
    </p:spTree>
    <p:extLst>
      <p:ext uri="{BB962C8B-B14F-4D97-AF65-F5344CB8AC3E}">
        <p14:creationId xmlns:p14="http://schemas.microsoft.com/office/powerpoint/2010/main" val="3434680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7A4F942-B358-4635-A780-CECBE73DF964}" type="datetime1">
              <a:rPr lang="zh-CN" altLang="en-US"/>
              <a:pPr>
                <a:defRPr/>
              </a:pPr>
              <a:t>2019/9/11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11FCECA-72DA-4339-953A-E241D0C3D344}" type="slidenum">
              <a:rPr lang="zh-CN" altLang="en-US"/>
              <a:pPr>
                <a:defRPr/>
              </a:pPr>
              <a:t>‹#›</a:t>
            </a:fld>
            <a:endParaRPr lang="en-US" altLang="zh-CN"/>
          </a:p>
        </p:txBody>
      </p:sp>
    </p:spTree>
    <p:extLst>
      <p:ext uri="{BB962C8B-B14F-4D97-AF65-F5344CB8AC3E}">
        <p14:creationId xmlns:p14="http://schemas.microsoft.com/office/powerpoint/2010/main" val="24898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2B5931D-092D-4F42-A84E-95A6F3F9F26E}" type="datetime1">
              <a:rPr lang="zh-CN" altLang="en-US"/>
              <a:pPr>
                <a:defRPr/>
              </a:pPr>
              <a:t>2019/9/11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361ECE3-5053-4BC9-8E7C-748DD26F05BF}" type="slidenum">
              <a:rPr lang="zh-CN" altLang="en-US"/>
              <a:pPr>
                <a:defRPr/>
              </a:pPr>
              <a:t>‹#›</a:t>
            </a:fld>
            <a:endParaRPr lang="en-US" altLang="zh-CN"/>
          </a:p>
        </p:txBody>
      </p:sp>
    </p:spTree>
    <p:extLst>
      <p:ext uri="{BB962C8B-B14F-4D97-AF65-F5344CB8AC3E}">
        <p14:creationId xmlns:p14="http://schemas.microsoft.com/office/powerpoint/2010/main" val="3446488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100" name="Rectangle 4"/>
          <p:cNvSpPr>
            <a:spLocks noGrp="1" noChangeArrowheads="1"/>
          </p:cNvSpPr>
          <p:nvPr>
            <p:ph type="dt" sz="half" idx="2"/>
          </p:nvPr>
        </p:nvSpPr>
        <p:spPr bwMode="auto">
          <a:xfrm>
            <a:off x="571500" y="62357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b="1">
                <a:ea typeface="宋体" panose="02010600030101010101" pitchFamily="2" charset="-122"/>
              </a:defRPr>
            </a:lvl1pPr>
          </a:lstStyle>
          <a:p>
            <a:pPr>
              <a:defRPr/>
            </a:pPr>
            <a:fld id="{6C3DC598-6AA3-4267-BD86-21837BEEF3B1}" type="datetime1">
              <a:rPr lang="zh-CN" altLang="en-US"/>
              <a:pPr>
                <a:defRPr/>
              </a:pPr>
              <a:t>2019/9/11</a:t>
            </a:fld>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1">
                <a:ea typeface="宋体" panose="02010600030101010101" pitchFamily="2" charset="-122"/>
              </a:defRPr>
            </a:lvl1pPr>
          </a:lstStyle>
          <a:p>
            <a:pPr>
              <a:defRPr/>
            </a:pPr>
            <a:r>
              <a:rPr lang="zh-CN" altLang="en-US"/>
              <a:t>computer network</a:t>
            </a:r>
            <a:endParaRPr lang="en-US" altLang="zh-CN"/>
          </a:p>
        </p:txBody>
      </p:sp>
      <p:sp>
        <p:nvSpPr>
          <p:cNvPr id="41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ea typeface="宋体" panose="02010600030101010101" pitchFamily="2" charset="-122"/>
              </a:defRPr>
            </a:lvl1pPr>
          </a:lstStyle>
          <a:p>
            <a:pPr>
              <a:defRPr/>
            </a:pPr>
            <a:fld id="{12AE1B1A-CF65-4E79-BEC1-653410BEB50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eaLnBrk="0" fontAlgn="base" hangingPunct="0">
        <a:spcBef>
          <a:spcPct val="0"/>
        </a:spcBef>
        <a:spcAft>
          <a:spcPct val="0"/>
        </a:spcAft>
        <a:defRPr sz="4400" kern="12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Times New Roman" panose="02020603050405020304" pitchFamily="18" charset="0"/>
        </a:defRPr>
      </a:lvl2pPr>
      <a:lvl3pPr algn="ctr" rtl="0" eaLnBrk="0" fontAlgn="base" hangingPunct="0">
        <a:spcBef>
          <a:spcPct val="0"/>
        </a:spcBef>
        <a:spcAft>
          <a:spcPct val="0"/>
        </a:spcAft>
        <a:defRPr sz="4400">
          <a:solidFill>
            <a:srgbClr val="FF0000"/>
          </a:solidFill>
          <a:latin typeface="Times New Roman" panose="02020603050405020304" pitchFamily="18" charset="0"/>
        </a:defRPr>
      </a:lvl3pPr>
      <a:lvl4pPr algn="ctr" rtl="0" eaLnBrk="0" fontAlgn="base" hangingPunct="0">
        <a:spcBef>
          <a:spcPct val="0"/>
        </a:spcBef>
        <a:spcAft>
          <a:spcPct val="0"/>
        </a:spcAft>
        <a:defRPr sz="4400">
          <a:solidFill>
            <a:srgbClr val="FF0000"/>
          </a:solidFill>
          <a:latin typeface="Times New Roman" panose="02020603050405020304" pitchFamily="18" charset="0"/>
        </a:defRPr>
      </a:lvl4pPr>
      <a:lvl5pPr algn="ctr" rtl="0" eaLnBrk="0" fontAlgn="base" hangingPunct="0">
        <a:spcBef>
          <a:spcPct val="0"/>
        </a:spcBef>
        <a:spcAft>
          <a:spcPct val="0"/>
        </a:spcAft>
        <a:defRPr sz="4400">
          <a:solidFill>
            <a:srgbClr val="FF0000"/>
          </a:solidFill>
          <a:latin typeface="Times New Roman" panose="02020603050405020304" pitchFamily="18" charset="0"/>
        </a:defRPr>
      </a:lvl5pPr>
      <a:lvl6pPr marL="457200" algn="ctr" rtl="0" fontAlgn="base">
        <a:spcBef>
          <a:spcPct val="0"/>
        </a:spcBef>
        <a:spcAft>
          <a:spcPct val="0"/>
        </a:spcAft>
        <a:defRPr sz="4400">
          <a:solidFill>
            <a:srgbClr val="FF0000"/>
          </a:solidFill>
          <a:latin typeface="Times New Roman" panose="02020603050405020304" pitchFamily="18" charset="0"/>
        </a:defRPr>
      </a:lvl6pPr>
      <a:lvl7pPr marL="914400" algn="ctr" rtl="0" fontAlgn="base">
        <a:spcBef>
          <a:spcPct val="0"/>
        </a:spcBef>
        <a:spcAft>
          <a:spcPct val="0"/>
        </a:spcAft>
        <a:defRPr sz="4400">
          <a:solidFill>
            <a:srgbClr val="FF0000"/>
          </a:solidFill>
          <a:latin typeface="Times New Roman" panose="02020603050405020304" pitchFamily="18" charset="0"/>
        </a:defRPr>
      </a:lvl7pPr>
      <a:lvl8pPr marL="1371600" algn="ctr" rtl="0" fontAlgn="base">
        <a:spcBef>
          <a:spcPct val="0"/>
        </a:spcBef>
        <a:spcAft>
          <a:spcPct val="0"/>
        </a:spcAft>
        <a:defRPr sz="4400">
          <a:solidFill>
            <a:srgbClr val="FF0000"/>
          </a:solidFill>
          <a:latin typeface="Times New Roman" panose="02020603050405020304" pitchFamily="18" charset="0"/>
        </a:defRPr>
      </a:lvl8pPr>
      <a:lvl9pPr marL="1828800" algn="ctr" rtl="0" fontAlgn="base">
        <a:spcBef>
          <a:spcPct val="0"/>
        </a:spcBef>
        <a:spcAft>
          <a:spcPct val="0"/>
        </a:spcAft>
        <a:defRPr sz="4400">
          <a:solidFill>
            <a:srgbClr val="FF0000"/>
          </a:solidFill>
          <a:latin typeface="Times New Roman" panose="02020603050405020304" pitchFamily="18" charset="0"/>
        </a:defRPr>
      </a:lvl9pPr>
    </p:titleStyle>
    <p:bodyStyle>
      <a:lvl1pPr marL="609600" indent="-609600" algn="l" rtl="0" eaLnBrk="0" fontAlgn="base" hangingPunct="0">
        <a:spcBef>
          <a:spcPct val="20000"/>
        </a:spcBef>
        <a:spcAft>
          <a:spcPct val="0"/>
        </a:spcAft>
        <a:buClr>
          <a:schemeClr val="accent2"/>
        </a:buClr>
        <a:buAutoNum type="alphaLcParenR"/>
        <a:defRPr sz="2400" kern="12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2pPr>
      <a:lvl3pPr marL="1371600" indent="-457200" algn="l" rtl="0" eaLnBrk="0" fontAlgn="base" hangingPunct="0">
        <a:spcBef>
          <a:spcPct val="20000"/>
        </a:spcBef>
        <a:spcAft>
          <a:spcPct val="0"/>
        </a:spcAft>
        <a:buClr>
          <a:schemeClr val="accent2"/>
        </a:buClr>
        <a:buChar char="•"/>
        <a:defRPr sz="2400" kern="1200">
          <a:solidFill>
            <a:schemeClr val="tx1"/>
          </a:solidFill>
          <a:latin typeface="+mn-lt"/>
          <a:ea typeface="+mn-ea"/>
          <a:cs typeface="+mn-cs"/>
        </a:defRPr>
      </a:lvl3pPr>
      <a:lvl4pPr marL="17526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4pPr>
      <a:lvl5pPr marL="22098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9.emf"/></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8.emf"/></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3583C0-F75B-4103-B14A-708533A1F103}" type="datetime1">
              <a:rPr lang="zh-CN" altLang="en-US" smtClean="0"/>
              <a:pPr/>
              <a:t>2019/9/11</a:t>
            </a:fld>
            <a:endParaRPr lang="en-US" altLang="zh-CN" smtClean="0"/>
          </a:p>
        </p:txBody>
      </p:sp>
      <p:sp>
        <p:nvSpPr>
          <p:cNvPr id="40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2C94FA-11B7-4091-BB02-3BF4ACC5B6BA}" type="slidenum">
              <a:rPr lang="zh-CN" altLang="en-US" smtClean="0"/>
              <a:pPr/>
              <a:t>1</a:t>
            </a:fld>
            <a:endParaRPr lang="en-US" altLang="zh-CN" smtClean="0"/>
          </a:p>
        </p:txBody>
      </p:sp>
      <p:sp>
        <p:nvSpPr>
          <p:cNvPr id="4101" name="Rectangle 2"/>
          <p:cNvSpPr>
            <a:spLocks noGrp="1" noChangeArrowheads="1"/>
          </p:cNvSpPr>
          <p:nvPr>
            <p:ph type="ctrTitle"/>
          </p:nvPr>
        </p:nvSpPr>
        <p:spPr>
          <a:xfrm>
            <a:off x="841375" y="2105025"/>
            <a:ext cx="7772400" cy="1120775"/>
          </a:xfrm>
        </p:spPr>
        <p:txBody>
          <a:bodyPr anchor="ctr"/>
          <a:lstStyle/>
          <a:p>
            <a:pPr eaLnBrk="1" hangingPunct="1"/>
            <a:r>
              <a:rPr lang="en-US" altLang="zh-CN" sz="4800" smtClean="0">
                <a:ea typeface="宋体" panose="02010600030101010101" pitchFamily="2" charset="-122"/>
              </a:rPr>
              <a:t>The Physical Layer</a:t>
            </a:r>
            <a:endParaRPr lang="en-US" altLang="zh-CN" sz="4400" smtClean="0">
              <a:ea typeface="宋体" panose="02010600030101010101" pitchFamily="2" charset="-122"/>
            </a:endParaRPr>
          </a:p>
        </p:txBody>
      </p:sp>
      <p:sp>
        <p:nvSpPr>
          <p:cNvPr id="4102" name="Rectangle 3"/>
          <p:cNvSpPr>
            <a:spLocks noGrp="1" noChangeArrowheads="1"/>
          </p:cNvSpPr>
          <p:nvPr>
            <p:ph type="subTitle" idx="1"/>
          </p:nvPr>
        </p:nvSpPr>
        <p:spPr>
          <a:xfrm>
            <a:off x="1309688" y="1049338"/>
            <a:ext cx="6400800" cy="1752600"/>
          </a:xfrm>
        </p:spPr>
        <p:txBody>
          <a:bodyPr/>
          <a:lstStyle/>
          <a:p>
            <a:pPr eaLnBrk="1" hangingPunct="1"/>
            <a:r>
              <a:rPr lang="en-US" altLang="zh-CN" sz="6000" smtClean="0">
                <a:solidFill>
                  <a:srgbClr val="FF0000"/>
                </a:solidFill>
                <a:ea typeface="宋体" panose="02010600030101010101" pitchFamily="2" charset="-122"/>
              </a:rPr>
              <a:t>Chapter 2</a:t>
            </a:r>
            <a:endParaRPr lang="en-US" altLang="zh-CN" sz="4400" smtClean="0">
              <a:ea typeface="宋体" panose="02010600030101010101" pitchFamily="2" charset="-122"/>
            </a:endParaRPr>
          </a:p>
        </p:txBody>
      </p:sp>
      <p:sp>
        <p:nvSpPr>
          <p:cNvPr id="4103" name="Rectangle 4"/>
          <p:cNvSpPr>
            <a:spLocks noChangeArrowheads="1"/>
          </p:cNvSpPr>
          <p:nvPr/>
        </p:nvSpPr>
        <p:spPr bwMode="auto">
          <a:xfrm>
            <a:off x="795338" y="3187700"/>
            <a:ext cx="7977187"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Char char="n"/>
            </a:pPr>
            <a:r>
              <a:rPr lang="en-US" altLang="zh-CN">
                <a:ea typeface="宋体" panose="02010600030101010101" pitchFamily="2" charset="-122"/>
              </a:rPr>
              <a:t>Defines the mechanical, electrical, functional and timing interface</a:t>
            </a:r>
          </a:p>
          <a:p>
            <a:pPr eaLnBrk="1" hangingPunct="1">
              <a:buFont typeface="Wingdings" panose="05000000000000000000" pitchFamily="2" charset="2"/>
              <a:buChar char="n"/>
            </a:pPr>
            <a:r>
              <a:rPr lang="en-US" altLang="zh-CN">
                <a:ea typeface="宋体" panose="02010600030101010101" pitchFamily="2" charset="-122"/>
              </a:rPr>
              <a:t>Transmission media</a:t>
            </a:r>
          </a:p>
          <a:p>
            <a:pPr eaLnBrk="1" hangingPunct="1">
              <a:buFont typeface="Wingdings" panose="05000000000000000000" pitchFamily="2" charset="2"/>
              <a:buChar char="n"/>
            </a:pPr>
            <a:r>
              <a:rPr lang="en-US" altLang="zh-CN">
                <a:ea typeface="宋体" panose="02010600030101010101" pitchFamily="2" charset="-122"/>
              </a:rPr>
              <a:t>Examples of communication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7AB779-9AA0-437C-94CA-944234B6FE5A}" type="datetime1">
              <a:rPr lang="zh-CN" altLang="en-US" smtClean="0"/>
              <a:pPr/>
              <a:t>2019/9/11</a:t>
            </a:fld>
            <a:endParaRPr lang="en-US" altLang="zh-CN" smtClean="0"/>
          </a:p>
        </p:txBody>
      </p:sp>
      <p:sp>
        <p:nvSpPr>
          <p:cNvPr id="133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3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3DACC4-DF45-4A2D-8CF1-19F305D7B7A0}" type="slidenum">
              <a:rPr lang="zh-CN" altLang="en-US" smtClean="0"/>
              <a:pPr/>
              <a:t>10</a:t>
            </a:fld>
            <a:endParaRPr lang="en-US" altLang="zh-CN" smtClean="0"/>
          </a:p>
        </p:txBody>
      </p:sp>
      <p:sp>
        <p:nvSpPr>
          <p:cNvPr id="13317"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通信信道的分类</a:t>
            </a:r>
          </a:p>
        </p:txBody>
      </p:sp>
      <p:sp>
        <p:nvSpPr>
          <p:cNvPr id="13318" name="Rectangle 3"/>
          <p:cNvSpPr>
            <a:spLocks noGrp="1" noChangeArrowheads="1"/>
          </p:cNvSpPr>
          <p:nvPr>
            <p:ph type="body" idx="1"/>
          </p:nvPr>
        </p:nvSpPr>
        <p:spPr>
          <a:xfrm>
            <a:off x="0" y="1714500"/>
            <a:ext cx="9144000" cy="4216400"/>
          </a:xfrm>
        </p:spPr>
        <p:txBody>
          <a:bodyPr/>
          <a:lstStyle/>
          <a:p>
            <a:pPr eaLnBrk="1" hangingPunct="1">
              <a:buFont typeface="Wingdings" panose="05000000000000000000" pitchFamily="2" charset="2"/>
              <a:buChar char="n"/>
            </a:pPr>
            <a:r>
              <a:rPr lang="zh-CN" altLang="en-US" dirty="0" smtClean="0">
                <a:ea typeface="宋体" panose="02010600030101010101" pitchFamily="2" charset="-122"/>
              </a:rPr>
              <a:t>信道是信号传输的通道，包括传输媒体和通信设备。传输媒体可以是有形媒体，如电缆、光纤等，也可以是无形媒体，如传输电磁波的空间。信道可以按不同的方法分类：</a:t>
            </a:r>
          </a:p>
          <a:p>
            <a:pPr lvl="1" eaLnBrk="1" hangingPunct="1"/>
            <a:r>
              <a:rPr lang="zh-CN" altLang="en-US" sz="2400" dirty="0" smtClean="0">
                <a:ea typeface="宋体" panose="02010600030101010101" pitchFamily="2" charset="-122"/>
              </a:rPr>
              <a:t>有线信道与无线信道；</a:t>
            </a:r>
          </a:p>
          <a:p>
            <a:pPr lvl="1" eaLnBrk="1" hangingPunct="1"/>
            <a:r>
              <a:rPr lang="zh-CN" altLang="en-US" sz="2400" dirty="0" smtClean="0">
                <a:ea typeface="宋体" panose="02010600030101010101" pitchFamily="2" charset="-122"/>
              </a:rPr>
              <a:t>模拟信道与数字信道；</a:t>
            </a:r>
          </a:p>
          <a:p>
            <a:pPr lvl="1" eaLnBrk="1" hangingPunct="1"/>
            <a:r>
              <a:rPr lang="zh-CN" altLang="en-US" sz="2400" dirty="0" smtClean="0">
                <a:ea typeface="宋体" panose="02010600030101010101" pitchFamily="2" charset="-122"/>
              </a:rPr>
              <a:t>专用信道和公用信道；</a:t>
            </a:r>
          </a:p>
          <a:p>
            <a:pPr eaLnBrk="1" hangingPunct="1"/>
            <a:endParaRPr lang="zh-CN" altLang="en-US" dirty="0" smtClean="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6B3BFB-F5C0-415F-AB0A-AAFD7CAFEDAB}" type="datetime1">
              <a:rPr lang="zh-CN" altLang="en-US" smtClean="0"/>
              <a:pPr/>
              <a:t>2019/9/11</a:t>
            </a:fld>
            <a:endParaRPr lang="en-US" altLang="zh-CN" smtClean="0"/>
          </a:p>
        </p:txBody>
      </p:sp>
      <p:sp>
        <p:nvSpPr>
          <p:cNvPr id="1064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65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E88E7E-E823-4D2A-8382-3C6C31B3D99D}" type="slidenum">
              <a:rPr lang="zh-CN" altLang="en-US" smtClean="0"/>
              <a:pPr/>
              <a:t>100</a:t>
            </a:fld>
            <a:endParaRPr lang="en-US" altLang="zh-CN" smtClean="0"/>
          </a:p>
        </p:txBody>
      </p:sp>
      <p:sp>
        <p:nvSpPr>
          <p:cNvPr id="1065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Review</a:t>
            </a:r>
          </a:p>
        </p:txBody>
      </p:sp>
      <p:sp>
        <p:nvSpPr>
          <p:cNvPr id="106502" name="Rectangle 3"/>
          <p:cNvSpPr>
            <a:spLocks noGrp="1" noChangeArrowheads="1"/>
          </p:cNvSpPr>
          <p:nvPr>
            <p:ph type="body" idx="1"/>
          </p:nvPr>
        </p:nvSpPr>
        <p:spPr>
          <a:xfrm>
            <a:off x="203200" y="977900"/>
            <a:ext cx="8763000" cy="5880100"/>
          </a:xfrm>
        </p:spPr>
        <p:txBody>
          <a:bodyPr/>
          <a:lstStyle/>
          <a:p>
            <a:pPr eaLnBrk="1" hangingPunct="1">
              <a:buFontTx/>
              <a:buChar char="•"/>
            </a:pPr>
            <a:r>
              <a:rPr lang="en-US" altLang="zh-CN" sz="2000" b="1" smtClean="0">
                <a:ea typeface="宋体" panose="02010600030101010101" pitchFamily="2" charset="-122"/>
              </a:rPr>
              <a:t>2.1 The theoretical basis for data communication</a:t>
            </a:r>
          </a:p>
          <a:p>
            <a:pPr lvl="1" eaLnBrk="1" hangingPunct="1">
              <a:buFontTx/>
              <a:buChar char="•"/>
            </a:pPr>
            <a:r>
              <a:rPr lang="en-US" altLang="zh-CN" sz="1800" b="1" smtClean="0">
                <a:solidFill>
                  <a:srgbClr val="FF0000"/>
                </a:solidFill>
                <a:ea typeface="宋体" panose="02010600030101010101" pitchFamily="2" charset="-122"/>
              </a:rPr>
              <a:t>Bandwidth analysis               (</a:t>
            </a:r>
            <a:r>
              <a:rPr lang="zh-CN" altLang="en-US" sz="1800" b="1" smtClean="0">
                <a:solidFill>
                  <a:srgbClr val="FF0000"/>
                </a:solidFill>
                <a:ea typeface="宋体" panose="02010600030101010101" pitchFamily="2" charset="-122"/>
              </a:rPr>
              <a:t>综合分析</a:t>
            </a:r>
            <a:r>
              <a:rPr lang="en-US" altLang="zh-CN" sz="1800" b="1" smtClean="0">
                <a:solidFill>
                  <a:srgbClr val="FF0000"/>
                </a:solidFill>
                <a:ea typeface="宋体" panose="02010600030101010101" pitchFamily="2" charset="-122"/>
              </a:rPr>
              <a:t>)</a:t>
            </a:r>
          </a:p>
          <a:p>
            <a:pPr lvl="1" eaLnBrk="1" hangingPunct="1">
              <a:buFontTx/>
              <a:buChar char="•"/>
            </a:pPr>
            <a:r>
              <a:rPr lang="en-US" altLang="zh-CN" sz="1800" b="1" smtClean="0">
                <a:solidFill>
                  <a:srgbClr val="FF0000"/>
                </a:solidFill>
                <a:ea typeface="宋体" panose="02010600030101010101" pitchFamily="2" charset="-122"/>
              </a:rPr>
              <a:t>The maximum data rate of a channel (</a:t>
            </a:r>
            <a:r>
              <a:rPr lang="zh-CN" altLang="en-US" sz="1800" b="1" smtClean="0">
                <a:solidFill>
                  <a:srgbClr val="FF0000"/>
                </a:solidFill>
                <a:ea typeface="宋体" panose="02010600030101010101" pitchFamily="2" charset="-122"/>
              </a:rPr>
              <a:t>综合分析</a:t>
            </a:r>
            <a:r>
              <a:rPr lang="en-US" altLang="zh-CN" sz="1800" b="1" smtClean="0">
                <a:solidFill>
                  <a:srgbClr val="FF0000"/>
                </a:solidFill>
                <a:ea typeface="宋体" panose="02010600030101010101" pitchFamily="2" charset="-122"/>
              </a:rPr>
              <a:t>)</a:t>
            </a:r>
          </a:p>
          <a:p>
            <a:pPr eaLnBrk="1" hangingPunct="1">
              <a:buFontTx/>
              <a:buChar char="•"/>
            </a:pPr>
            <a:r>
              <a:rPr lang="en-US" altLang="zh-CN" sz="2000" b="1" smtClean="0">
                <a:ea typeface="宋体" panose="02010600030101010101" pitchFamily="2" charset="-122"/>
              </a:rPr>
              <a:t>2.2 Guide transmission media </a:t>
            </a:r>
            <a:r>
              <a:rPr lang="zh-CN" altLang="en-US" sz="2000" b="1" smtClean="0">
                <a:ea typeface="宋体" panose="02010600030101010101" pitchFamily="2" charset="-122"/>
              </a:rPr>
              <a:t>（了解）</a:t>
            </a:r>
            <a:endParaRPr lang="en-US" altLang="zh-CN" sz="2000" b="1" smtClean="0">
              <a:solidFill>
                <a:schemeClr val="accent2"/>
              </a:solidFill>
              <a:ea typeface="宋体" panose="02010600030101010101" pitchFamily="2" charset="-122"/>
            </a:endParaRPr>
          </a:p>
          <a:p>
            <a:pPr eaLnBrk="1" hangingPunct="1">
              <a:buFontTx/>
              <a:buChar char="•"/>
            </a:pPr>
            <a:r>
              <a:rPr lang="en-US" altLang="zh-CN" sz="2000" b="1" smtClean="0">
                <a:solidFill>
                  <a:schemeClr val="accent2"/>
                </a:solidFill>
                <a:ea typeface="宋体" panose="02010600030101010101" pitchFamily="2" charset="-122"/>
              </a:rPr>
              <a:t>2.3 wireless transmission</a:t>
            </a:r>
            <a:r>
              <a:rPr lang="zh-CN" altLang="en-US" sz="2000" b="1" smtClean="0">
                <a:solidFill>
                  <a:schemeClr val="accent2"/>
                </a:solidFill>
                <a:ea typeface="宋体" panose="02010600030101010101" pitchFamily="2" charset="-122"/>
              </a:rPr>
              <a:t>（理解）</a:t>
            </a:r>
          </a:p>
          <a:p>
            <a:pPr lvl="1" eaLnBrk="1" hangingPunct="1">
              <a:buFontTx/>
              <a:buChar char="•"/>
            </a:pPr>
            <a:r>
              <a:rPr lang="en-US" altLang="zh-CN" sz="1800" b="1" smtClean="0">
                <a:solidFill>
                  <a:schemeClr val="accent2"/>
                </a:solidFill>
                <a:ea typeface="宋体" panose="02010600030101010101" pitchFamily="2" charset="-122"/>
              </a:rPr>
              <a:t>Light wave transmission </a:t>
            </a:r>
            <a:r>
              <a:rPr lang="zh-CN" altLang="en-US" sz="1800" b="1" smtClean="0">
                <a:solidFill>
                  <a:schemeClr val="accent2"/>
                </a:solidFill>
                <a:ea typeface="宋体" panose="02010600030101010101" pitchFamily="2" charset="-122"/>
              </a:rPr>
              <a:t>（理解）</a:t>
            </a:r>
            <a:endParaRPr lang="en-US" altLang="zh-CN" sz="1800" b="1" smtClean="0">
              <a:solidFill>
                <a:schemeClr val="accent2"/>
              </a:solidFill>
              <a:ea typeface="宋体" panose="02010600030101010101" pitchFamily="2" charset="-122"/>
            </a:endParaRPr>
          </a:p>
          <a:p>
            <a:pPr eaLnBrk="1" hangingPunct="1">
              <a:buFontTx/>
              <a:buChar char="•"/>
            </a:pPr>
            <a:r>
              <a:rPr lang="en-US" altLang="zh-CN" sz="2000" b="1" smtClean="0">
                <a:ea typeface="宋体" panose="02010600030101010101" pitchFamily="2" charset="-122"/>
              </a:rPr>
              <a:t>2.4 Communication satellites </a:t>
            </a:r>
            <a:r>
              <a:rPr lang="zh-CN" altLang="en-US" sz="2000" b="1" smtClean="0">
                <a:ea typeface="宋体" panose="02010600030101010101" pitchFamily="2" charset="-122"/>
              </a:rPr>
              <a:t>（了解）</a:t>
            </a:r>
            <a:endParaRPr lang="en-US" altLang="zh-CN" sz="2000" b="1" smtClean="0">
              <a:ea typeface="宋体" panose="02010600030101010101" pitchFamily="2" charset="-122"/>
            </a:endParaRPr>
          </a:p>
          <a:p>
            <a:pPr eaLnBrk="1" hangingPunct="1">
              <a:buFontTx/>
              <a:buChar char="•"/>
            </a:pPr>
            <a:r>
              <a:rPr lang="en-US" altLang="zh-CN" sz="2000" b="1" smtClean="0">
                <a:ea typeface="宋体" panose="02010600030101010101" pitchFamily="2" charset="-122"/>
              </a:rPr>
              <a:t>2.5 The public switched telephone network </a:t>
            </a:r>
            <a:r>
              <a:rPr lang="zh-CN" altLang="en-US" sz="2000" b="1" smtClean="0">
                <a:ea typeface="宋体" panose="02010600030101010101" pitchFamily="2" charset="-122"/>
              </a:rPr>
              <a:t>（理解）</a:t>
            </a:r>
            <a:endParaRPr lang="en-US" altLang="zh-CN" sz="2000" b="1" smtClean="0">
              <a:ea typeface="宋体" panose="02010600030101010101" pitchFamily="2" charset="-122"/>
            </a:endParaRPr>
          </a:p>
          <a:p>
            <a:pPr lvl="1" eaLnBrk="1" hangingPunct="1">
              <a:buFontTx/>
              <a:buChar char="•"/>
            </a:pPr>
            <a:r>
              <a:rPr lang="en-US" altLang="zh-CN" sz="1800" b="1" smtClean="0">
                <a:solidFill>
                  <a:schemeClr val="accent2"/>
                </a:solidFill>
                <a:ea typeface="宋体" panose="02010600030101010101" pitchFamily="2" charset="-122"/>
              </a:rPr>
              <a:t>Structure of the telephone system</a:t>
            </a:r>
          </a:p>
          <a:p>
            <a:pPr lvl="1" eaLnBrk="1" hangingPunct="1">
              <a:buFontTx/>
              <a:buChar char="•"/>
            </a:pPr>
            <a:r>
              <a:rPr lang="en-US" altLang="zh-CN" sz="1800" b="1" smtClean="0">
                <a:solidFill>
                  <a:schemeClr val="accent2"/>
                </a:solidFill>
                <a:ea typeface="宋体" panose="02010600030101010101" pitchFamily="2" charset="-122"/>
              </a:rPr>
              <a:t>The local loop: Modems</a:t>
            </a:r>
          </a:p>
          <a:p>
            <a:pPr lvl="1" eaLnBrk="1" hangingPunct="1">
              <a:buFontTx/>
              <a:buChar char="•"/>
            </a:pPr>
            <a:r>
              <a:rPr lang="en-US" altLang="zh-CN" sz="1800" b="1" smtClean="0">
                <a:solidFill>
                  <a:schemeClr val="accent2"/>
                </a:solidFill>
                <a:ea typeface="宋体" panose="02010600030101010101" pitchFamily="2" charset="-122"/>
              </a:rPr>
              <a:t>Trunks and Multiplexing</a:t>
            </a:r>
          </a:p>
          <a:p>
            <a:pPr lvl="1" eaLnBrk="1" hangingPunct="1">
              <a:buFontTx/>
              <a:buChar char="•"/>
            </a:pPr>
            <a:r>
              <a:rPr lang="en-US" altLang="zh-CN" sz="1800" b="1" smtClean="0">
                <a:solidFill>
                  <a:schemeClr val="accent2"/>
                </a:solidFill>
                <a:ea typeface="宋体" panose="02010600030101010101" pitchFamily="2" charset="-122"/>
              </a:rPr>
              <a:t>Switching </a:t>
            </a:r>
          </a:p>
          <a:p>
            <a:pPr eaLnBrk="1" hangingPunct="1">
              <a:buFontTx/>
              <a:buChar char="•"/>
            </a:pPr>
            <a:r>
              <a:rPr lang="en-US" altLang="zh-CN" sz="2000" b="1" smtClean="0">
                <a:ea typeface="宋体" panose="02010600030101010101" pitchFamily="2" charset="-122"/>
              </a:rPr>
              <a:t>2.6 the mobile telephone system</a:t>
            </a:r>
          </a:p>
          <a:p>
            <a:pPr lvl="1" eaLnBrk="1" hangingPunct="1">
              <a:buFontTx/>
              <a:buChar char="•"/>
            </a:pPr>
            <a:r>
              <a:rPr lang="en-US" altLang="zh-CN" sz="1800" b="1" smtClean="0">
                <a:solidFill>
                  <a:srgbClr val="FF0000"/>
                </a:solidFill>
                <a:ea typeface="宋体" panose="02010600030101010101" pitchFamily="2" charset="-122"/>
              </a:rPr>
              <a:t>GSM and CDMA (</a:t>
            </a:r>
            <a:r>
              <a:rPr lang="zh-CN" altLang="en-US" sz="1800" b="1" smtClean="0">
                <a:solidFill>
                  <a:srgbClr val="FF0000"/>
                </a:solidFill>
                <a:ea typeface="宋体" panose="02010600030101010101" pitchFamily="2" charset="-122"/>
              </a:rPr>
              <a:t>综合分析</a:t>
            </a:r>
            <a:r>
              <a:rPr lang="en-US" altLang="zh-CN" sz="1800" b="1" smtClean="0">
                <a:solidFill>
                  <a:srgbClr val="FF0000"/>
                </a:solidFill>
                <a:ea typeface="宋体" panose="02010600030101010101" pitchFamily="2" charset="-122"/>
              </a:rPr>
              <a:t>)</a:t>
            </a:r>
          </a:p>
          <a:p>
            <a:pPr eaLnBrk="1" hangingPunct="1">
              <a:buFontTx/>
              <a:buChar char="•"/>
            </a:pPr>
            <a:r>
              <a:rPr lang="en-US" altLang="zh-CN" sz="2000" b="1" smtClean="0">
                <a:ea typeface="宋体" panose="02010600030101010101" pitchFamily="2" charset="-122"/>
              </a:rPr>
              <a:t>2.7 cable television</a:t>
            </a:r>
            <a:r>
              <a:rPr lang="zh-CN" altLang="en-US" sz="2000" b="1" smtClean="0">
                <a:ea typeface="宋体" panose="02010600030101010101" pitchFamily="2" charset="-122"/>
              </a:rPr>
              <a:t>（了解）</a:t>
            </a:r>
            <a:r>
              <a:rPr lang="en-US" altLang="zh-CN" sz="2000" b="1" smtClean="0">
                <a:ea typeface="宋体" panose="02010600030101010101" pitchFamily="2" charset="-122"/>
              </a:rPr>
              <a:t>    </a:t>
            </a:r>
          </a:p>
          <a:p>
            <a:pPr eaLnBrk="1" hangingPunct="1">
              <a:buFontTx/>
              <a:buNone/>
            </a:pPr>
            <a:r>
              <a:rPr lang="en-US" altLang="zh-CN" sz="2000" b="1" smtClean="0">
                <a:ea typeface="宋体" panose="02010600030101010101" pitchFamily="2" charset="-122"/>
              </a:rPr>
              <a:t>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CF6BAB-2B7D-41B2-98DE-6E46E66D2FB5}" type="datetime1">
              <a:rPr lang="zh-CN" altLang="en-US" smtClean="0"/>
              <a:pPr/>
              <a:t>2019/9/11</a:t>
            </a:fld>
            <a:endParaRPr lang="en-US" altLang="zh-CN" smtClean="0"/>
          </a:p>
        </p:txBody>
      </p:sp>
      <p:sp>
        <p:nvSpPr>
          <p:cNvPr id="1075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75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314335-08F6-4C3A-B2FD-29051C3BABC2}" type="slidenum">
              <a:rPr lang="zh-CN" altLang="en-US" smtClean="0"/>
              <a:pPr/>
              <a:t>101</a:t>
            </a:fld>
            <a:endParaRPr lang="en-US" altLang="zh-CN" smtClean="0"/>
          </a:p>
        </p:txBody>
      </p:sp>
      <p:sp>
        <p:nvSpPr>
          <p:cNvPr id="107525"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作业</a:t>
            </a:r>
          </a:p>
        </p:txBody>
      </p:sp>
      <p:sp>
        <p:nvSpPr>
          <p:cNvPr id="107526" name="Rectangle 3"/>
          <p:cNvSpPr>
            <a:spLocks noGrp="1" noChangeArrowheads="1"/>
          </p:cNvSpPr>
          <p:nvPr>
            <p:ph type="body" idx="1"/>
          </p:nvPr>
        </p:nvSpPr>
        <p:spPr>
          <a:xfrm>
            <a:off x="203200" y="1930400"/>
            <a:ext cx="8180388" cy="2311400"/>
          </a:xfrm>
        </p:spPr>
        <p:txBody>
          <a:bodyPr/>
          <a:lstStyle/>
          <a:p>
            <a:pPr marL="0" indent="0" eaLnBrk="1" hangingPunct="1">
              <a:lnSpc>
                <a:spcPct val="80000"/>
              </a:lnSpc>
              <a:buFontTx/>
              <a:buNone/>
            </a:pPr>
            <a:r>
              <a:rPr lang="en-US" altLang="zh-CN" sz="2000" smtClean="0">
                <a:ea typeface="宋体" panose="02010600030101010101" pitchFamily="2" charset="-122"/>
              </a:rPr>
              <a:t>2.2</a:t>
            </a:r>
            <a:r>
              <a:rPr lang="zh-CN" altLang="en-US" sz="2000" smtClean="0">
                <a:ea typeface="宋体" panose="02010600030101010101" pitchFamily="2" charset="-122"/>
              </a:rPr>
              <a:t>，</a:t>
            </a:r>
            <a:r>
              <a:rPr lang="en-US" altLang="zh-CN" sz="2000" smtClean="0">
                <a:ea typeface="宋体" panose="02010600030101010101" pitchFamily="2" charset="-122"/>
              </a:rPr>
              <a:t>2.3</a:t>
            </a:r>
            <a:r>
              <a:rPr lang="zh-CN" altLang="en-US" sz="2000" smtClean="0">
                <a:ea typeface="宋体" panose="02010600030101010101" pitchFamily="2" charset="-122"/>
              </a:rPr>
              <a:t>，</a:t>
            </a:r>
            <a:r>
              <a:rPr lang="en-US" altLang="zh-CN" sz="2000" smtClean="0">
                <a:ea typeface="宋体" panose="02010600030101010101" pitchFamily="2" charset="-122"/>
              </a:rPr>
              <a:t>2.6</a:t>
            </a:r>
            <a:r>
              <a:rPr lang="zh-CN" altLang="en-US" sz="2000" smtClean="0">
                <a:ea typeface="宋体" panose="02010600030101010101" pitchFamily="2" charset="-122"/>
              </a:rPr>
              <a:t>，</a:t>
            </a:r>
            <a:r>
              <a:rPr lang="en-US" altLang="zh-CN" sz="2000" smtClean="0">
                <a:ea typeface="宋体" panose="02010600030101010101" pitchFamily="2" charset="-122"/>
              </a:rPr>
              <a:t>2.7</a:t>
            </a:r>
            <a:r>
              <a:rPr lang="zh-CN" altLang="en-US" sz="2000" smtClean="0">
                <a:ea typeface="宋体" panose="02010600030101010101" pitchFamily="2" charset="-122"/>
              </a:rPr>
              <a:t>，</a:t>
            </a:r>
            <a:r>
              <a:rPr lang="en-US" altLang="zh-CN" sz="2000" smtClean="0">
                <a:ea typeface="宋体" panose="02010600030101010101" pitchFamily="2" charset="-122"/>
              </a:rPr>
              <a:t>2.10</a:t>
            </a:r>
            <a:r>
              <a:rPr lang="zh-CN" altLang="en-US" sz="2000" smtClean="0">
                <a:ea typeface="宋体" panose="02010600030101010101" pitchFamily="2" charset="-122"/>
              </a:rPr>
              <a:t>，</a:t>
            </a:r>
            <a:r>
              <a:rPr lang="en-US" altLang="zh-CN" sz="2000" smtClean="0">
                <a:ea typeface="宋体" panose="02010600030101010101" pitchFamily="2" charset="-122"/>
              </a:rPr>
              <a:t>2.25</a:t>
            </a:r>
            <a:r>
              <a:rPr lang="zh-CN" altLang="en-US" sz="2000" smtClean="0">
                <a:ea typeface="宋体" panose="02010600030101010101" pitchFamily="2" charset="-122"/>
              </a:rPr>
              <a:t>，</a:t>
            </a:r>
            <a:r>
              <a:rPr lang="en-US" altLang="zh-CN" sz="2000" smtClean="0">
                <a:ea typeface="宋体" panose="02010600030101010101" pitchFamily="2" charset="-122"/>
              </a:rPr>
              <a:t>2.26</a:t>
            </a:r>
            <a:r>
              <a:rPr lang="zh-CN" altLang="en-US" sz="2000" smtClean="0">
                <a:ea typeface="宋体" panose="02010600030101010101" pitchFamily="2" charset="-122"/>
              </a:rPr>
              <a:t>，</a:t>
            </a:r>
            <a:r>
              <a:rPr lang="en-US" altLang="zh-CN" sz="2000" smtClean="0">
                <a:ea typeface="宋体" panose="02010600030101010101" pitchFamily="2" charset="-122"/>
              </a:rPr>
              <a:t>2.28</a:t>
            </a:r>
            <a:r>
              <a:rPr lang="zh-CN" altLang="en-US" sz="2000" smtClean="0">
                <a:ea typeface="宋体" panose="02010600030101010101" pitchFamily="2" charset="-122"/>
              </a:rPr>
              <a:t> ，</a:t>
            </a:r>
            <a:r>
              <a:rPr lang="en-US" altLang="zh-CN" sz="2000" smtClean="0">
                <a:ea typeface="宋体" panose="02010600030101010101" pitchFamily="2" charset="-122"/>
              </a:rPr>
              <a:t>2.44</a:t>
            </a:r>
            <a:r>
              <a:rPr lang="zh-CN" altLang="en-US" sz="2000" smtClean="0">
                <a:ea typeface="宋体" panose="02010600030101010101" pitchFamily="2" charset="-122"/>
              </a:rPr>
              <a:t> ，</a:t>
            </a:r>
            <a:r>
              <a:rPr lang="en-US" altLang="zh-CN" sz="2000" smtClean="0">
                <a:ea typeface="宋体" panose="02010600030101010101" pitchFamily="2" charset="-122"/>
              </a:rPr>
              <a:t>2.48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02861-93E8-4155-AF6D-CEF5B4B1BEFF}" type="datetime1">
              <a:rPr lang="zh-CN" altLang="en-US" smtClean="0"/>
              <a:pPr/>
              <a:t>2019/9/11</a:t>
            </a:fld>
            <a:endParaRPr lang="en-US" altLang="zh-CN" smtClean="0"/>
          </a:p>
        </p:txBody>
      </p:sp>
      <p:sp>
        <p:nvSpPr>
          <p:cNvPr id="143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3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51CE32-B004-4889-856A-0A15538A6F21}" type="slidenum">
              <a:rPr lang="zh-CN" altLang="en-US" smtClean="0"/>
              <a:pPr/>
              <a:t>11</a:t>
            </a:fld>
            <a:endParaRPr lang="en-US" altLang="zh-CN" smtClean="0"/>
          </a:p>
        </p:txBody>
      </p:sp>
      <p:sp>
        <p:nvSpPr>
          <p:cNvPr id="14341" name="Rectangle 4"/>
          <p:cNvSpPr>
            <a:spLocks noChangeArrowheads="1"/>
          </p:cNvSpPr>
          <p:nvPr/>
        </p:nvSpPr>
        <p:spPr bwMode="auto">
          <a:xfrm>
            <a:off x="195263" y="188913"/>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有线信道与无线信道 </a:t>
            </a:r>
          </a:p>
        </p:txBody>
      </p:sp>
      <p:sp>
        <p:nvSpPr>
          <p:cNvPr id="14342" name="Rectangle 5"/>
          <p:cNvSpPr>
            <a:spLocks noChangeArrowheads="1"/>
          </p:cNvSpPr>
          <p:nvPr/>
        </p:nvSpPr>
        <p:spPr bwMode="auto">
          <a:xfrm>
            <a:off x="609600" y="1484313"/>
            <a:ext cx="792480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Char char="n"/>
            </a:pPr>
            <a:r>
              <a:rPr lang="zh-CN" altLang="en-US" sz="2800" dirty="0">
                <a:ea typeface="宋体" panose="02010600030101010101" pitchFamily="2" charset="-122"/>
              </a:rPr>
              <a:t>信道按所使用的传输介质分类，可以分为有线信道与无线信道； </a:t>
            </a:r>
          </a:p>
          <a:p>
            <a:pPr lvl="1" eaLnBrk="1" hangingPunct="1"/>
            <a:r>
              <a:rPr lang="zh-CN" altLang="en-US" sz="2400" dirty="0">
                <a:ea typeface="宋体" panose="02010600030101010101" pitchFamily="2" charset="-122"/>
              </a:rPr>
              <a:t>有线信道</a:t>
            </a:r>
          </a:p>
          <a:p>
            <a:pPr lvl="2" eaLnBrk="1" hangingPunct="1">
              <a:buFontTx/>
              <a:buNone/>
            </a:pPr>
            <a:r>
              <a:rPr lang="zh-CN" altLang="en-US" dirty="0">
                <a:ea typeface="宋体" panose="02010600030101010101" pitchFamily="2" charset="-122"/>
              </a:rPr>
              <a:t>      使用有形的媒体作为传输介质的信道称之为有线信道。有线信道包括电话线、双绞线、同轴电缆和光缆等；</a:t>
            </a:r>
          </a:p>
          <a:p>
            <a:pPr lvl="1" eaLnBrk="1" hangingPunct="1"/>
            <a:r>
              <a:rPr lang="zh-CN" altLang="en-US" sz="2400" dirty="0">
                <a:ea typeface="宋体" panose="02010600030101010101" pitchFamily="2" charset="-122"/>
              </a:rPr>
              <a:t>无线信道</a:t>
            </a:r>
          </a:p>
          <a:p>
            <a:pPr lvl="2" eaLnBrk="1" hangingPunct="1">
              <a:buFontTx/>
              <a:buNone/>
            </a:pPr>
            <a:r>
              <a:rPr lang="zh-CN" altLang="en-US" dirty="0">
                <a:ea typeface="宋体" panose="02010600030101010101" pitchFamily="2" charset="-122"/>
              </a:rPr>
              <a:t>      以电磁波在空间传播方式传送信息的信道称之为无线信道。无线信道包括无线电、微波、红外线和卫星通信信道等。</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3BD965-722C-4E00-A300-824536B2C2B6}" type="datetime1">
              <a:rPr lang="zh-CN" altLang="en-US" smtClean="0"/>
              <a:pPr/>
              <a:t>2019/9/11</a:t>
            </a:fld>
            <a:endParaRPr lang="en-US" altLang="zh-CN" smtClean="0"/>
          </a:p>
        </p:txBody>
      </p:sp>
      <p:sp>
        <p:nvSpPr>
          <p:cNvPr id="153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53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90F179-9A5C-4DFE-B073-A7713362AE24}" type="slidenum">
              <a:rPr lang="zh-CN" altLang="en-US" smtClean="0"/>
              <a:pPr/>
              <a:t>12</a:t>
            </a:fld>
            <a:endParaRPr lang="en-US" altLang="zh-CN" smtClean="0"/>
          </a:p>
        </p:txBody>
      </p:sp>
      <p:sp>
        <p:nvSpPr>
          <p:cNvPr id="15365" name="Rectangle 4"/>
          <p:cNvSpPr>
            <a:spLocks noChangeArrowheads="1"/>
          </p:cNvSpPr>
          <p:nvPr/>
        </p:nvSpPr>
        <p:spPr bwMode="auto">
          <a:xfrm>
            <a:off x="195263" y="188913"/>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0100" indent="-800100">
              <a:defRPr>
                <a:solidFill>
                  <a:schemeClr val="tx1"/>
                </a:solidFill>
                <a:latin typeface="Arial" panose="020B0604020202020204" pitchFamily="34" charset="0"/>
              </a:defRPr>
            </a:lvl1pPr>
            <a:lvl2pPr marL="800100" indent="-800100">
              <a:defRPr>
                <a:solidFill>
                  <a:schemeClr val="tx1"/>
                </a:solidFill>
                <a:latin typeface="Arial" panose="020B0604020202020204" pitchFamily="34" charset="0"/>
              </a:defRPr>
            </a:lvl2pPr>
            <a:lvl3pPr marL="800100" indent="-800100">
              <a:defRPr>
                <a:solidFill>
                  <a:schemeClr val="tx1"/>
                </a:solidFill>
                <a:latin typeface="Arial" panose="020B0604020202020204" pitchFamily="34" charset="0"/>
              </a:defRPr>
            </a:lvl3pPr>
            <a:lvl4pPr marL="800100" indent="-800100">
              <a:defRPr>
                <a:solidFill>
                  <a:schemeClr val="tx1"/>
                </a:solidFill>
                <a:latin typeface="Arial" panose="020B0604020202020204" pitchFamily="34" charset="0"/>
              </a:defRPr>
            </a:lvl4pPr>
            <a:lvl5pPr marL="800100" indent="-800100">
              <a:defRPr>
                <a:solidFill>
                  <a:schemeClr val="tx1"/>
                </a:solidFill>
                <a:latin typeface="Arial" panose="020B0604020202020204" pitchFamily="34" charset="0"/>
              </a:defRPr>
            </a:lvl5pPr>
            <a:lvl6pPr marL="1257300" indent="-800100" eaLnBrk="0" fontAlgn="base" hangingPunct="0">
              <a:spcBef>
                <a:spcPct val="0"/>
              </a:spcBef>
              <a:spcAft>
                <a:spcPct val="0"/>
              </a:spcAft>
              <a:defRPr>
                <a:solidFill>
                  <a:schemeClr val="tx1"/>
                </a:solidFill>
                <a:latin typeface="Arial" panose="020B0604020202020204" pitchFamily="34" charset="0"/>
              </a:defRPr>
            </a:lvl6pPr>
            <a:lvl7pPr marL="1714500" indent="-800100" eaLnBrk="0" fontAlgn="base" hangingPunct="0">
              <a:spcBef>
                <a:spcPct val="0"/>
              </a:spcBef>
              <a:spcAft>
                <a:spcPct val="0"/>
              </a:spcAft>
              <a:defRPr>
                <a:solidFill>
                  <a:schemeClr val="tx1"/>
                </a:solidFill>
                <a:latin typeface="Arial" panose="020B0604020202020204" pitchFamily="34" charset="0"/>
              </a:defRPr>
            </a:lvl7pPr>
            <a:lvl8pPr marL="2171700" indent="-800100" eaLnBrk="0" fontAlgn="base" hangingPunct="0">
              <a:spcBef>
                <a:spcPct val="0"/>
              </a:spcBef>
              <a:spcAft>
                <a:spcPct val="0"/>
              </a:spcAft>
              <a:defRPr>
                <a:solidFill>
                  <a:schemeClr val="tx1"/>
                </a:solidFill>
                <a:latin typeface="Arial" panose="020B0604020202020204" pitchFamily="34" charset="0"/>
              </a:defRPr>
            </a:lvl8pPr>
            <a:lvl9pPr marL="2628900" indent="-800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模拟信道与数字信道</a:t>
            </a:r>
          </a:p>
        </p:txBody>
      </p:sp>
      <p:sp>
        <p:nvSpPr>
          <p:cNvPr id="15366" name="Rectangle 5"/>
          <p:cNvSpPr>
            <a:spLocks noChangeArrowheads="1"/>
          </p:cNvSpPr>
          <p:nvPr/>
        </p:nvSpPr>
        <p:spPr bwMode="auto">
          <a:xfrm>
            <a:off x="609600" y="1166813"/>
            <a:ext cx="792480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 typeface="Wingdings" panose="05000000000000000000" pitchFamily="2" charset="2"/>
              <a:buChar char="n"/>
            </a:pPr>
            <a:r>
              <a:rPr lang="zh-CN" altLang="en-US" dirty="0">
                <a:ea typeface="宋体" panose="02010600030101010101" pitchFamily="2" charset="-122"/>
              </a:rPr>
              <a:t>按传输信号的类型分类，信道可以分为模拟信道与数字信道；</a:t>
            </a:r>
          </a:p>
          <a:p>
            <a:pPr lvl="1" eaLnBrk="1" hangingPunct="1">
              <a:lnSpc>
                <a:spcPct val="90000"/>
              </a:lnSpc>
            </a:pPr>
            <a:r>
              <a:rPr lang="zh-CN" altLang="en-US" sz="2400" dirty="0">
                <a:ea typeface="宋体" panose="02010600030101010101" pitchFamily="2" charset="-122"/>
              </a:rPr>
              <a:t>模拟信道</a:t>
            </a:r>
          </a:p>
          <a:p>
            <a:pPr lvl="2" eaLnBrk="1" hangingPunct="1">
              <a:lnSpc>
                <a:spcPct val="90000"/>
              </a:lnSpc>
              <a:buFontTx/>
              <a:buNone/>
            </a:pPr>
            <a:r>
              <a:rPr lang="zh-CN" altLang="en-US" dirty="0">
                <a:ea typeface="宋体" panose="02010600030101010101" pitchFamily="2" charset="-122"/>
              </a:rPr>
              <a:t>      能传输模拟信号的信道称为模拟信道。模拟信号的电平随时间连续变化，语音信号是典型的模拟信号。如果利用模拟信道传送数字信号，则必须经过数字与模拟信号之间的变换（</a:t>
            </a:r>
            <a:r>
              <a:rPr lang="en-US" altLang="zh-CN" dirty="0">
                <a:ea typeface="宋体" panose="02010600030101010101" pitchFamily="2" charset="-122"/>
              </a:rPr>
              <a:t>A/D</a:t>
            </a:r>
            <a:r>
              <a:rPr lang="zh-CN" altLang="en-US" dirty="0">
                <a:ea typeface="宋体" panose="02010600030101010101" pitchFamily="2" charset="-122"/>
              </a:rPr>
              <a:t>变换器）。调制解调器就是完成这种变换的。</a:t>
            </a:r>
          </a:p>
          <a:p>
            <a:pPr lvl="1" eaLnBrk="1" hangingPunct="1">
              <a:lnSpc>
                <a:spcPct val="90000"/>
              </a:lnSpc>
            </a:pPr>
            <a:r>
              <a:rPr lang="zh-CN" altLang="en-US" sz="2400" dirty="0">
                <a:ea typeface="宋体" panose="02010600030101010101" pitchFamily="2" charset="-122"/>
              </a:rPr>
              <a:t>数字信道</a:t>
            </a:r>
          </a:p>
          <a:p>
            <a:pPr lvl="2" eaLnBrk="1" hangingPunct="1">
              <a:lnSpc>
                <a:spcPct val="90000"/>
              </a:lnSpc>
              <a:buFontTx/>
              <a:buNone/>
            </a:pPr>
            <a:r>
              <a:rPr lang="zh-CN" altLang="en-US" dirty="0">
                <a:ea typeface="宋体" panose="02010600030101010101" pitchFamily="2" charset="-122"/>
              </a:rPr>
              <a:t>      能传输离散数字信号的信道称为数字信道。离散的数字信号在计算机中指由“</a:t>
            </a:r>
            <a:r>
              <a:rPr lang="en-US" altLang="zh-CN" dirty="0">
                <a:ea typeface="宋体" panose="02010600030101010101" pitchFamily="2" charset="-122"/>
              </a:rPr>
              <a:t>0”</a:t>
            </a:r>
            <a:r>
              <a:rPr lang="zh-CN" altLang="en-US" dirty="0">
                <a:ea typeface="宋体" panose="02010600030101010101" pitchFamily="2" charset="-122"/>
              </a:rPr>
              <a:t>和“</a:t>
            </a:r>
            <a:r>
              <a:rPr lang="en-US" altLang="zh-CN" dirty="0">
                <a:ea typeface="宋体" panose="02010600030101010101" pitchFamily="2" charset="-122"/>
              </a:rPr>
              <a:t>1”</a:t>
            </a:r>
            <a:r>
              <a:rPr lang="zh-CN" altLang="en-US" dirty="0">
                <a:ea typeface="宋体" panose="02010600030101010101" pitchFamily="2" charset="-122"/>
              </a:rPr>
              <a:t>的二进制代码组成的数字序列。当利用数字信道传输数字信号时不需要进行变换，通常需要进行数字编码。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A4545D-A59F-4BF2-9703-A52362A43EF1}" type="datetime1">
              <a:rPr lang="zh-CN" altLang="en-US" smtClean="0"/>
              <a:pPr/>
              <a:t>2019/9/11</a:t>
            </a:fld>
            <a:endParaRPr lang="en-US" altLang="zh-CN" smtClean="0"/>
          </a:p>
        </p:txBody>
      </p:sp>
      <p:sp>
        <p:nvSpPr>
          <p:cNvPr id="163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63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118867-2A30-485E-9BA6-DFFD8F175509}" type="slidenum">
              <a:rPr lang="zh-CN" altLang="en-US" smtClean="0"/>
              <a:pPr/>
              <a:t>13</a:t>
            </a:fld>
            <a:endParaRPr lang="en-US" altLang="zh-CN" smtClean="0"/>
          </a:p>
        </p:txBody>
      </p:sp>
      <p:sp>
        <p:nvSpPr>
          <p:cNvPr id="16389" name="Rectangle 4"/>
          <p:cNvSpPr>
            <a:spLocks noChangeArrowheads="1"/>
          </p:cNvSpPr>
          <p:nvPr/>
        </p:nvSpPr>
        <p:spPr bwMode="auto">
          <a:xfrm>
            <a:off x="195263" y="188913"/>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0100" indent="-800100">
              <a:defRPr>
                <a:solidFill>
                  <a:schemeClr val="tx1"/>
                </a:solidFill>
                <a:latin typeface="Arial" panose="020B0604020202020204" pitchFamily="34" charset="0"/>
              </a:defRPr>
            </a:lvl1pPr>
            <a:lvl2pPr marL="800100" indent="-800100">
              <a:defRPr>
                <a:solidFill>
                  <a:schemeClr val="tx1"/>
                </a:solidFill>
                <a:latin typeface="Arial" panose="020B0604020202020204" pitchFamily="34" charset="0"/>
              </a:defRPr>
            </a:lvl2pPr>
            <a:lvl3pPr marL="800100" indent="-800100">
              <a:defRPr>
                <a:solidFill>
                  <a:schemeClr val="tx1"/>
                </a:solidFill>
                <a:latin typeface="Arial" panose="020B0604020202020204" pitchFamily="34" charset="0"/>
              </a:defRPr>
            </a:lvl3pPr>
            <a:lvl4pPr marL="800100" indent="-800100">
              <a:defRPr>
                <a:solidFill>
                  <a:schemeClr val="tx1"/>
                </a:solidFill>
                <a:latin typeface="Arial" panose="020B0604020202020204" pitchFamily="34" charset="0"/>
              </a:defRPr>
            </a:lvl4pPr>
            <a:lvl5pPr marL="800100" indent="-800100">
              <a:defRPr>
                <a:solidFill>
                  <a:schemeClr val="tx1"/>
                </a:solidFill>
                <a:latin typeface="Arial" panose="020B0604020202020204" pitchFamily="34" charset="0"/>
              </a:defRPr>
            </a:lvl5pPr>
            <a:lvl6pPr marL="1257300" indent="-800100" eaLnBrk="0" fontAlgn="base" hangingPunct="0">
              <a:spcBef>
                <a:spcPct val="0"/>
              </a:spcBef>
              <a:spcAft>
                <a:spcPct val="0"/>
              </a:spcAft>
              <a:defRPr>
                <a:solidFill>
                  <a:schemeClr val="tx1"/>
                </a:solidFill>
                <a:latin typeface="Arial" panose="020B0604020202020204" pitchFamily="34" charset="0"/>
              </a:defRPr>
            </a:lvl6pPr>
            <a:lvl7pPr marL="1714500" indent="-800100" eaLnBrk="0" fontAlgn="base" hangingPunct="0">
              <a:spcBef>
                <a:spcPct val="0"/>
              </a:spcBef>
              <a:spcAft>
                <a:spcPct val="0"/>
              </a:spcAft>
              <a:defRPr>
                <a:solidFill>
                  <a:schemeClr val="tx1"/>
                </a:solidFill>
                <a:latin typeface="Arial" panose="020B0604020202020204" pitchFamily="34" charset="0"/>
              </a:defRPr>
            </a:lvl7pPr>
            <a:lvl8pPr marL="2171700" indent="-800100" eaLnBrk="0" fontAlgn="base" hangingPunct="0">
              <a:spcBef>
                <a:spcPct val="0"/>
              </a:spcBef>
              <a:spcAft>
                <a:spcPct val="0"/>
              </a:spcAft>
              <a:defRPr>
                <a:solidFill>
                  <a:schemeClr val="tx1"/>
                </a:solidFill>
                <a:latin typeface="Arial" panose="020B0604020202020204" pitchFamily="34" charset="0"/>
              </a:defRPr>
            </a:lvl8pPr>
            <a:lvl9pPr marL="2628900" indent="-800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专用信道和公用信道 </a:t>
            </a:r>
          </a:p>
        </p:txBody>
      </p:sp>
      <p:sp>
        <p:nvSpPr>
          <p:cNvPr id="16390" name="Rectangle 5"/>
          <p:cNvSpPr>
            <a:spLocks noChangeArrowheads="1"/>
          </p:cNvSpPr>
          <p:nvPr/>
        </p:nvSpPr>
        <p:spPr bwMode="auto">
          <a:xfrm>
            <a:off x="609600" y="1484313"/>
            <a:ext cx="79248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Char char="n"/>
            </a:pPr>
            <a:r>
              <a:rPr lang="zh-CN" altLang="en-US" sz="2800" dirty="0">
                <a:ea typeface="宋体" panose="02010600030101010101" pitchFamily="2" charset="-122"/>
              </a:rPr>
              <a:t>信道按使用方式可以分为专用信道和公用信道：</a:t>
            </a:r>
          </a:p>
          <a:p>
            <a:pPr lvl="1" eaLnBrk="1" hangingPunct="1"/>
            <a:r>
              <a:rPr lang="zh-CN" altLang="en-US" sz="2400" dirty="0">
                <a:ea typeface="宋体" panose="02010600030101010101" pitchFamily="2" charset="-122"/>
              </a:rPr>
              <a:t>专用信道</a:t>
            </a:r>
          </a:p>
          <a:p>
            <a:pPr lvl="2" eaLnBrk="1" hangingPunct="1">
              <a:buFontTx/>
              <a:buNone/>
            </a:pPr>
            <a:r>
              <a:rPr lang="zh-CN" altLang="en-US" dirty="0">
                <a:ea typeface="宋体" panose="02010600030101010101" pitchFamily="2" charset="-122"/>
              </a:rPr>
              <a:t>     专用信道是一种连接于用户设备之间的固定电路，它可以由用户自己架设或向电信部门租用。</a:t>
            </a:r>
          </a:p>
          <a:p>
            <a:pPr lvl="1" eaLnBrk="1" hangingPunct="1"/>
            <a:r>
              <a:rPr lang="zh-CN" altLang="en-US" sz="2400" dirty="0">
                <a:ea typeface="宋体" panose="02010600030101010101" pitchFamily="2" charset="-122"/>
              </a:rPr>
              <a:t>公用信道</a:t>
            </a:r>
          </a:p>
          <a:p>
            <a:pPr lvl="2" eaLnBrk="1" hangingPunct="1">
              <a:buFontTx/>
              <a:buNone/>
            </a:pPr>
            <a:r>
              <a:rPr lang="zh-CN" altLang="en-US" dirty="0">
                <a:ea typeface="宋体" panose="02010600030101010101" pitchFamily="2" charset="-122"/>
              </a:rPr>
              <a:t>      也称公共交换信道，它是一种通过交换机转接、为大量用户提供服务的信道。</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65A821-833F-4182-A5A2-0D1A3F426C2F}" type="datetime1">
              <a:rPr lang="zh-CN" altLang="en-US" smtClean="0"/>
              <a:pPr/>
              <a:t>2019/9/11</a:t>
            </a:fld>
            <a:endParaRPr lang="en-US" altLang="zh-CN" smtClean="0"/>
          </a:p>
        </p:txBody>
      </p:sp>
      <p:sp>
        <p:nvSpPr>
          <p:cNvPr id="174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74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AE4464-AEA8-4FFA-8B3D-76990A409D16}" type="slidenum">
              <a:rPr lang="zh-CN" altLang="en-US" smtClean="0"/>
              <a:pPr/>
              <a:t>14</a:t>
            </a:fld>
            <a:endParaRPr lang="en-US" altLang="zh-CN" smtClean="0"/>
          </a:p>
        </p:txBody>
      </p:sp>
      <p:sp>
        <p:nvSpPr>
          <p:cNvPr id="17413" name="Rectangle 4"/>
          <p:cNvSpPr>
            <a:spLocks noGrp="1" noChangeArrowheads="1"/>
          </p:cNvSpPr>
          <p:nvPr>
            <p:ph type="title"/>
          </p:nvPr>
        </p:nvSpPr>
        <p:spPr>
          <a:xfrm>
            <a:off x="195263" y="188913"/>
            <a:ext cx="8015287" cy="914400"/>
          </a:xfrm>
          <a:noFill/>
        </p:spPr>
        <p:txBody>
          <a:bodyPr/>
          <a:lstStyle/>
          <a:p>
            <a:pPr eaLnBrk="1" hangingPunct="1"/>
            <a:r>
              <a:rPr lang="zh-CN" altLang="en-US" smtClean="0">
                <a:ea typeface="宋体" panose="02010600030101010101" pitchFamily="2" charset="-122"/>
              </a:rPr>
              <a:t>信道的通信方式</a:t>
            </a:r>
            <a:r>
              <a:rPr lang="en-US" altLang="zh-CN" smtClean="0">
                <a:ea typeface="宋体" panose="02010600030101010101" pitchFamily="2" charset="-122"/>
              </a:rPr>
              <a:t>——</a:t>
            </a:r>
            <a:r>
              <a:rPr lang="zh-CN" altLang="en-US" smtClean="0">
                <a:ea typeface="宋体" panose="02010600030101010101" pitchFamily="2" charset="-122"/>
              </a:rPr>
              <a:t>单工通信  </a:t>
            </a:r>
          </a:p>
        </p:txBody>
      </p:sp>
      <p:sp>
        <p:nvSpPr>
          <p:cNvPr id="17414" name="Rectangle 5"/>
          <p:cNvSpPr>
            <a:spLocks noGrp="1" noChangeArrowheads="1"/>
          </p:cNvSpPr>
          <p:nvPr>
            <p:ph type="body" sz="half" idx="1"/>
          </p:nvPr>
        </p:nvSpPr>
        <p:spPr>
          <a:xfrm>
            <a:off x="609600" y="1293813"/>
            <a:ext cx="7850188" cy="2381250"/>
          </a:xfrm>
          <a:noFill/>
        </p:spPr>
        <p:txBody>
          <a:bodyPr/>
          <a:lstStyle/>
          <a:p>
            <a:pPr marL="0" indent="0" eaLnBrk="1" hangingPunct="1">
              <a:buFont typeface="Wingdings" panose="05000000000000000000" pitchFamily="2" charset="2"/>
              <a:buChar char="n"/>
            </a:pPr>
            <a:r>
              <a:rPr lang="zh-CN" altLang="en-US" sz="2800" dirty="0" smtClean="0">
                <a:ea typeface="宋体" panose="02010600030101010101" pitchFamily="2" charset="-122"/>
              </a:rPr>
              <a:t>单工方式指通信信道是单向信道，数据信号仅沿一个方向传输，发送方只能发送不能接收，接收方只能接收而不能发送，任何时候都不能改变信号传送方向。</a:t>
            </a:r>
          </a:p>
          <a:p>
            <a:pPr lvl="1" eaLnBrk="1" hangingPunct="1"/>
            <a:r>
              <a:rPr lang="zh-CN" altLang="en-US" sz="2400" dirty="0" smtClean="0">
                <a:ea typeface="宋体" panose="02010600030101010101" pitchFamily="2" charset="-122"/>
              </a:rPr>
              <a:t>无线电广播和电视都属于单工通信。 </a:t>
            </a:r>
          </a:p>
        </p:txBody>
      </p:sp>
      <p:pic>
        <p:nvPicPr>
          <p:cNvPr id="174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51300"/>
            <a:ext cx="7416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F2B26B-02B4-4D52-BA81-ED61C960B5ED}" type="datetime1">
              <a:rPr lang="zh-CN" altLang="en-US" smtClean="0"/>
              <a:pPr/>
              <a:t>2019/9/11</a:t>
            </a:fld>
            <a:endParaRPr lang="en-US" altLang="zh-CN" smtClean="0"/>
          </a:p>
        </p:txBody>
      </p:sp>
      <p:sp>
        <p:nvSpPr>
          <p:cNvPr id="184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84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E58E78-F42C-482C-B8B8-D7E7870C78F2}" type="slidenum">
              <a:rPr lang="zh-CN" altLang="en-US" smtClean="0"/>
              <a:pPr/>
              <a:t>15</a:t>
            </a:fld>
            <a:endParaRPr lang="en-US" altLang="zh-CN" smtClean="0"/>
          </a:p>
        </p:txBody>
      </p:sp>
      <p:sp>
        <p:nvSpPr>
          <p:cNvPr id="18437" name="Rectangle 4"/>
          <p:cNvSpPr>
            <a:spLocks noGrp="1" noChangeArrowheads="1"/>
          </p:cNvSpPr>
          <p:nvPr>
            <p:ph type="title"/>
          </p:nvPr>
        </p:nvSpPr>
        <p:spPr>
          <a:xfrm>
            <a:off x="195263" y="188913"/>
            <a:ext cx="8523287" cy="914400"/>
          </a:xfrm>
          <a:noFill/>
        </p:spPr>
        <p:txBody>
          <a:bodyPr/>
          <a:lstStyle/>
          <a:p>
            <a:pPr eaLnBrk="1" hangingPunct="1"/>
            <a:r>
              <a:rPr lang="zh-CN" altLang="en-US" smtClean="0">
                <a:ea typeface="宋体" panose="02010600030101010101" pitchFamily="2" charset="-122"/>
              </a:rPr>
              <a:t>信道的通信方式 </a:t>
            </a:r>
            <a:r>
              <a:rPr lang="en-US" altLang="zh-CN" smtClean="0">
                <a:ea typeface="宋体" panose="02010600030101010101" pitchFamily="2" charset="-122"/>
              </a:rPr>
              <a:t>——</a:t>
            </a:r>
            <a:r>
              <a:rPr lang="zh-CN" altLang="en-US" smtClean="0">
                <a:ea typeface="宋体" panose="02010600030101010101" pitchFamily="2" charset="-122"/>
              </a:rPr>
              <a:t>半双工通信 </a:t>
            </a:r>
          </a:p>
        </p:txBody>
      </p:sp>
      <p:sp>
        <p:nvSpPr>
          <p:cNvPr id="18438" name="Rectangle 5"/>
          <p:cNvSpPr>
            <a:spLocks noGrp="1" noChangeArrowheads="1"/>
          </p:cNvSpPr>
          <p:nvPr>
            <p:ph type="body" sz="half" idx="1"/>
          </p:nvPr>
        </p:nvSpPr>
        <p:spPr>
          <a:xfrm>
            <a:off x="717550" y="1204913"/>
            <a:ext cx="8121650" cy="2016125"/>
          </a:xfrm>
          <a:noFill/>
        </p:spPr>
        <p:txBody>
          <a:bodyPr/>
          <a:lstStyle/>
          <a:p>
            <a:pPr marL="0" indent="0" eaLnBrk="1" hangingPunct="1">
              <a:buFont typeface="Wingdings" panose="05000000000000000000" pitchFamily="2" charset="2"/>
              <a:buChar char="n"/>
            </a:pPr>
            <a:r>
              <a:rPr lang="zh-CN" altLang="en-US" dirty="0" smtClean="0">
                <a:ea typeface="宋体" panose="02010600030101010101" pitchFamily="2" charset="-122"/>
              </a:rPr>
              <a:t>半双工通信是指信号可以沿两个方向传送，但同一时刻一个信道只允许单方向传送，即两个方向的传输只能交替进行，而不能同时进行。当改变传输方向时，要通过开关装置进行切换。</a:t>
            </a:r>
          </a:p>
          <a:p>
            <a:pPr marL="0" indent="0" eaLnBrk="1" hangingPunct="1">
              <a:buFont typeface="Wingdings" panose="05000000000000000000" pitchFamily="2" charset="2"/>
              <a:buChar char="n"/>
            </a:pPr>
            <a:r>
              <a:rPr lang="zh-CN" altLang="en-US" dirty="0" smtClean="0">
                <a:ea typeface="宋体" panose="02010600030101010101" pitchFamily="2" charset="-122"/>
              </a:rPr>
              <a:t>半双工信道适合于会话式通信，比如公安系统使用的“对讲机”和军队使用的“步话机”。</a:t>
            </a:r>
          </a:p>
          <a:p>
            <a:pPr marL="0" indent="0" eaLnBrk="1" hangingPunct="1">
              <a:buFont typeface="Wingdings" panose="05000000000000000000" pitchFamily="2" charset="2"/>
              <a:buChar char="n"/>
            </a:pPr>
            <a:r>
              <a:rPr lang="zh-CN" altLang="en-US" dirty="0" smtClean="0">
                <a:ea typeface="宋体" panose="02010600030101010101" pitchFamily="2" charset="-122"/>
              </a:rPr>
              <a:t>半双工方式在计算机网络系统中适用于终端与终端之间的会话式通信。</a:t>
            </a:r>
          </a:p>
        </p:txBody>
      </p:sp>
      <p:pic>
        <p:nvPicPr>
          <p:cNvPr id="1843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4767263"/>
            <a:ext cx="74771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58C662-27FF-4FCD-90F8-670D3F96163A}" type="datetime1">
              <a:rPr lang="zh-CN" altLang="en-US" smtClean="0"/>
              <a:pPr/>
              <a:t>2019/9/11</a:t>
            </a:fld>
            <a:endParaRPr lang="en-US" altLang="zh-CN" smtClean="0"/>
          </a:p>
        </p:txBody>
      </p:sp>
      <p:sp>
        <p:nvSpPr>
          <p:cNvPr id="194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94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EA566C-FE1E-4EE9-A1CF-58352DAF130E}" type="slidenum">
              <a:rPr lang="zh-CN" altLang="en-US" smtClean="0"/>
              <a:pPr/>
              <a:t>16</a:t>
            </a:fld>
            <a:endParaRPr lang="en-US" altLang="zh-CN" smtClean="0"/>
          </a:p>
        </p:txBody>
      </p:sp>
      <p:sp>
        <p:nvSpPr>
          <p:cNvPr id="19461" name="Rectangle 4"/>
          <p:cNvSpPr>
            <a:spLocks noGrp="1" noChangeArrowheads="1"/>
          </p:cNvSpPr>
          <p:nvPr>
            <p:ph type="title"/>
          </p:nvPr>
        </p:nvSpPr>
        <p:spPr>
          <a:xfrm>
            <a:off x="195263" y="188913"/>
            <a:ext cx="8408987" cy="914400"/>
          </a:xfrm>
          <a:noFill/>
        </p:spPr>
        <p:txBody>
          <a:bodyPr/>
          <a:lstStyle/>
          <a:p>
            <a:pPr eaLnBrk="1" hangingPunct="1"/>
            <a:r>
              <a:rPr lang="zh-CN" altLang="en-US" smtClean="0">
                <a:ea typeface="宋体" panose="02010600030101010101" pitchFamily="2" charset="-122"/>
              </a:rPr>
              <a:t>信道的通信方式 </a:t>
            </a:r>
            <a:r>
              <a:rPr lang="en-US" altLang="zh-CN" smtClean="0">
                <a:ea typeface="宋体" panose="02010600030101010101" pitchFamily="2" charset="-122"/>
              </a:rPr>
              <a:t>——</a:t>
            </a:r>
            <a:r>
              <a:rPr lang="zh-CN" altLang="en-US" smtClean="0">
                <a:ea typeface="宋体" panose="02010600030101010101" pitchFamily="2" charset="-122"/>
              </a:rPr>
              <a:t>全双工通信 </a:t>
            </a:r>
          </a:p>
        </p:txBody>
      </p:sp>
      <p:sp>
        <p:nvSpPr>
          <p:cNvPr id="19462" name="Rectangle 5"/>
          <p:cNvSpPr>
            <a:spLocks noGrp="1" noChangeArrowheads="1"/>
          </p:cNvSpPr>
          <p:nvPr>
            <p:ph type="body" sz="half" idx="1"/>
          </p:nvPr>
        </p:nvSpPr>
        <p:spPr>
          <a:xfrm>
            <a:off x="609600" y="1484313"/>
            <a:ext cx="7924800" cy="2190750"/>
          </a:xfrm>
          <a:noFill/>
        </p:spPr>
        <p:txBody>
          <a:bodyPr/>
          <a:lstStyle/>
          <a:p>
            <a:pPr marL="0" indent="0" eaLnBrk="1" hangingPunct="1">
              <a:buFont typeface="Wingdings" panose="05000000000000000000" pitchFamily="2" charset="2"/>
              <a:buChar char="n"/>
            </a:pPr>
            <a:r>
              <a:rPr lang="zh-CN" altLang="en-US" sz="2800" dirty="0" smtClean="0">
                <a:ea typeface="宋体" panose="02010600030101010101" pitchFamily="2" charset="-122"/>
              </a:rPr>
              <a:t>全双工通信是指数据可以同时沿相反的两个方向作双向传输。比如，电话通话。</a:t>
            </a:r>
          </a:p>
        </p:txBody>
      </p:sp>
      <p:pic>
        <p:nvPicPr>
          <p:cNvPr id="1946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895600"/>
            <a:ext cx="7704137"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A730F6-2A0A-43F5-B1DB-A149B4EF18A8}" type="datetime1">
              <a:rPr lang="zh-CN" altLang="en-US" smtClean="0"/>
              <a:pPr/>
              <a:t>2019/9/11</a:t>
            </a:fld>
            <a:endParaRPr lang="en-US" altLang="zh-CN" smtClean="0"/>
          </a:p>
        </p:txBody>
      </p:sp>
      <p:sp>
        <p:nvSpPr>
          <p:cNvPr id="204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04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B7FAF8-BC81-48F1-8EC8-67A229EF5732}" type="slidenum">
              <a:rPr lang="zh-CN" altLang="en-US" smtClean="0"/>
              <a:pPr/>
              <a:t>17</a:t>
            </a:fld>
            <a:endParaRPr lang="en-US" altLang="zh-CN" smtClean="0"/>
          </a:p>
        </p:txBody>
      </p:sp>
      <p:sp>
        <p:nvSpPr>
          <p:cNvPr id="20485" name="Rectangle 4"/>
          <p:cNvSpPr>
            <a:spLocks noGrp="1" noChangeArrowheads="1"/>
          </p:cNvSpPr>
          <p:nvPr>
            <p:ph type="title"/>
          </p:nvPr>
        </p:nvSpPr>
        <p:spPr>
          <a:xfrm>
            <a:off x="195263" y="188913"/>
            <a:ext cx="8015287" cy="914400"/>
          </a:xfrm>
          <a:noFill/>
        </p:spPr>
        <p:txBody>
          <a:bodyPr/>
          <a:lstStyle/>
          <a:p>
            <a:pPr eaLnBrk="1" hangingPunct="1"/>
            <a:r>
              <a:rPr lang="zh-CN" altLang="en-US" dirty="0" smtClean="0">
                <a:ea typeface="宋体" panose="02010600030101010101" pitchFamily="2" charset="-122"/>
              </a:rPr>
              <a:t>信号的传输方式</a:t>
            </a:r>
            <a:r>
              <a:rPr lang="en-US" altLang="zh-CN" dirty="0" smtClean="0">
                <a:ea typeface="宋体" panose="02010600030101010101" pitchFamily="2" charset="-122"/>
              </a:rPr>
              <a:t>——</a:t>
            </a:r>
            <a:r>
              <a:rPr lang="zh-CN" altLang="en-US" dirty="0" smtClean="0">
                <a:ea typeface="宋体" panose="02010600030101010101" pitchFamily="2" charset="-122"/>
              </a:rPr>
              <a:t>基带传输</a:t>
            </a:r>
          </a:p>
        </p:txBody>
      </p:sp>
      <p:sp>
        <p:nvSpPr>
          <p:cNvPr id="20486" name="Rectangle 5"/>
          <p:cNvSpPr>
            <a:spLocks noGrp="1" noChangeArrowheads="1"/>
          </p:cNvSpPr>
          <p:nvPr>
            <p:ph type="body" idx="1"/>
          </p:nvPr>
        </p:nvSpPr>
        <p:spPr>
          <a:xfrm>
            <a:off x="609600" y="1484313"/>
            <a:ext cx="7924800" cy="4535487"/>
          </a:xfrm>
          <a:noFill/>
        </p:spPr>
        <p:txBody>
          <a:bodyPr/>
          <a:lstStyle/>
          <a:p>
            <a:pPr marL="914400" lvl="1" indent="-457200" eaLnBrk="1" hangingPunct="1">
              <a:buFont typeface="Wingdings" panose="05000000000000000000" pitchFamily="2" charset="2"/>
              <a:buChar char="n"/>
            </a:pPr>
            <a:r>
              <a:rPr lang="zh-CN" altLang="en-US" sz="2400" dirty="0" smtClean="0">
                <a:ea typeface="宋体" panose="02010600030101010101" pitchFamily="2" charset="-122"/>
              </a:rPr>
              <a:t>就数字信号而言，它是一个离散的方波，“</a:t>
            </a:r>
            <a:r>
              <a:rPr lang="en-US" altLang="zh-CN" sz="2400" dirty="0" smtClean="0">
                <a:ea typeface="宋体" panose="02010600030101010101" pitchFamily="2" charset="-122"/>
              </a:rPr>
              <a:t>0”</a:t>
            </a:r>
            <a:r>
              <a:rPr lang="zh-CN" altLang="en-US" sz="2400" dirty="0" smtClean="0">
                <a:ea typeface="宋体" panose="02010600030101010101" pitchFamily="2" charset="-122"/>
              </a:rPr>
              <a:t>代表低电平，“</a:t>
            </a:r>
            <a:r>
              <a:rPr lang="en-US" altLang="zh-CN" sz="2400" dirty="0" smtClean="0">
                <a:ea typeface="宋体" panose="02010600030101010101" pitchFamily="2" charset="-122"/>
              </a:rPr>
              <a:t>1”</a:t>
            </a:r>
            <a:r>
              <a:rPr lang="zh-CN" altLang="en-US" sz="2400" dirty="0" smtClean="0">
                <a:ea typeface="宋体" panose="02010600030101010101" pitchFamily="2" charset="-122"/>
              </a:rPr>
              <a:t>代表高电平，这种方波固有的频带称为基带，方波信号称为基带信号，因此，基带实际上就是数字信号所占用的基本频带。基带传输是在信道中直接传输数字信号，且传输媒体的整个带宽都被基带信号占用，双向的传输信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FFAB4C-F637-4CF1-8BD2-A0591D42C004}" type="datetime1">
              <a:rPr lang="zh-CN" altLang="en-US" smtClean="0"/>
              <a:pPr/>
              <a:t>2019/9/11</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15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73C350-520E-4CCF-B0C4-09E17B3688A0}" type="slidenum">
              <a:rPr lang="zh-CN" altLang="en-US" smtClean="0"/>
              <a:pPr/>
              <a:t>18</a:t>
            </a:fld>
            <a:endParaRPr lang="en-US" altLang="zh-CN" smtClean="0"/>
          </a:p>
        </p:txBody>
      </p:sp>
      <p:sp>
        <p:nvSpPr>
          <p:cNvPr id="21509" name="Rectangle 4"/>
          <p:cNvSpPr>
            <a:spLocks noGrp="1" noChangeArrowheads="1"/>
          </p:cNvSpPr>
          <p:nvPr>
            <p:ph type="title"/>
          </p:nvPr>
        </p:nvSpPr>
        <p:spPr>
          <a:xfrm>
            <a:off x="195263" y="188913"/>
            <a:ext cx="8015287" cy="914400"/>
          </a:xfrm>
          <a:noFill/>
        </p:spPr>
        <p:txBody>
          <a:bodyPr/>
          <a:lstStyle/>
          <a:p>
            <a:pPr eaLnBrk="1" hangingPunct="1"/>
            <a:r>
              <a:rPr lang="zh-CN" altLang="en-US" smtClean="0">
                <a:ea typeface="宋体" panose="02010600030101010101" pitchFamily="2" charset="-122"/>
              </a:rPr>
              <a:t>信号的传输方式 </a:t>
            </a:r>
            <a:r>
              <a:rPr lang="en-US" altLang="zh-CN" smtClean="0">
                <a:ea typeface="宋体" panose="02010600030101010101" pitchFamily="2" charset="-122"/>
              </a:rPr>
              <a:t>——</a:t>
            </a:r>
            <a:r>
              <a:rPr lang="zh-CN" altLang="en-US" smtClean="0">
                <a:ea typeface="宋体" panose="02010600030101010101" pitchFamily="2" charset="-122"/>
              </a:rPr>
              <a:t>频带传输</a:t>
            </a:r>
          </a:p>
        </p:txBody>
      </p:sp>
      <p:sp>
        <p:nvSpPr>
          <p:cNvPr id="21510" name="Rectangle 5"/>
          <p:cNvSpPr>
            <a:spLocks noGrp="1" noChangeArrowheads="1"/>
          </p:cNvSpPr>
          <p:nvPr>
            <p:ph type="body" idx="1"/>
          </p:nvPr>
        </p:nvSpPr>
        <p:spPr>
          <a:xfrm>
            <a:off x="609600" y="1484313"/>
            <a:ext cx="7924800" cy="4535487"/>
          </a:xfrm>
          <a:noFill/>
        </p:spPr>
        <p:txBody>
          <a:bodyPr/>
          <a:lstStyle/>
          <a:p>
            <a:pPr lvl="1" eaLnBrk="1" hangingPunct="1">
              <a:buFont typeface="Wingdings" panose="05000000000000000000" pitchFamily="2" charset="2"/>
              <a:buChar char="n"/>
            </a:pPr>
            <a:r>
              <a:rPr lang="zh-CN" altLang="en-US" sz="2400" dirty="0" smtClean="0">
                <a:ea typeface="宋体" panose="02010600030101010101" pitchFamily="2" charset="-122"/>
              </a:rPr>
              <a:t>所谓频带传输是指将数字信号调制成音频信号后再发送和传输，到达接收端时再把音频信号解调成原来的数字信号。可见，在采用频带传输方式时，要求发送端和接收端都要安装调制器和解调器。</a:t>
            </a:r>
          </a:p>
          <a:p>
            <a:pPr lvl="1" eaLnBrk="1" hangingPunct="1">
              <a:buFont typeface="Wingdings" panose="05000000000000000000" pitchFamily="2" charset="2"/>
              <a:buChar char="n"/>
            </a:pPr>
            <a:endParaRPr lang="zh-CN" altLang="en-US" sz="2400" dirty="0" smtClean="0">
              <a:ea typeface="宋体" panose="02010600030101010101" pitchFamily="2" charset="-122"/>
            </a:endParaRPr>
          </a:p>
          <a:p>
            <a:pPr lvl="1" eaLnBrk="1" hangingPunct="1">
              <a:buFont typeface="Wingdings" panose="05000000000000000000" pitchFamily="2" charset="2"/>
              <a:buChar char="n"/>
            </a:pPr>
            <a:r>
              <a:rPr lang="zh-CN" altLang="en-US" sz="2400" dirty="0" smtClean="0">
                <a:ea typeface="宋体" panose="02010600030101010101" pitchFamily="2" charset="-122"/>
              </a:rPr>
              <a:t>在实现远距离通信时，经常借助于电话线路，此时就需要利用频带传输方式。利用频带传输，不仅解决了利用电话系统传输数字信号的问题，而且可以实现多路复用，以提高传输信道的利用率。</a:t>
            </a:r>
          </a:p>
          <a:p>
            <a:pPr lvl="1" eaLnBrk="1" hangingPunct="1"/>
            <a:endParaRPr lang="zh-CN" altLang="en-US"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DB7E6D-58F5-4016-A721-6E24678E3C85}" type="datetime1">
              <a:rPr lang="zh-CN" altLang="en-US" smtClean="0"/>
              <a:pPr/>
              <a:t>2019/9/11</a:t>
            </a:fld>
            <a:endParaRPr lang="en-US" altLang="zh-CN" smtClean="0"/>
          </a:p>
        </p:txBody>
      </p:sp>
      <p:sp>
        <p:nvSpPr>
          <p:cNvPr id="225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25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E66686-E466-481A-98E3-19A56D768E1A}" type="slidenum">
              <a:rPr lang="zh-CN" altLang="en-US" smtClean="0"/>
              <a:pPr/>
              <a:t>19</a:t>
            </a:fld>
            <a:endParaRPr lang="en-US" altLang="zh-CN" smtClean="0"/>
          </a:p>
        </p:txBody>
      </p:sp>
      <p:sp>
        <p:nvSpPr>
          <p:cNvPr id="22533" name="Rectangle 4"/>
          <p:cNvSpPr>
            <a:spLocks noGrp="1" noChangeArrowheads="1"/>
          </p:cNvSpPr>
          <p:nvPr>
            <p:ph type="title"/>
          </p:nvPr>
        </p:nvSpPr>
        <p:spPr>
          <a:xfrm>
            <a:off x="195263" y="188913"/>
            <a:ext cx="8015287" cy="914400"/>
          </a:xfrm>
          <a:noFill/>
        </p:spPr>
        <p:txBody>
          <a:bodyPr/>
          <a:lstStyle/>
          <a:p>
            <a:pPr eaLnBrk="1" hangingPunct="1"/>
            <a:r>
              <a:rPr lang="zh-CN" altLang="en-US" dirty="0" smtClean="0">
                <a:ea typeface="宋体" panose="02010600030101010101" pitchFamily="2" charset="-122"/>
              </a:rPr>
              <a:t>信号的传输方式</a:t>
            </a:r>
            <a:r>
              <a:rPr lang="en-US" altLang="zh-CN" dirty="0" smtClean="0">
                <a:ea typeface="宋体" panose="02010600030101010101" pitchFamily="2" charset="-122"/>
              </a:rPr>
              <a:t>——</a:t>
            </a:r>
            <a:r>
              <a:rPr lang="zh-CN" altLang="en-US" dirty="0" smtClean="0">
                <a:ea typeface="宋体" panose="02010600030101010101" pitchFamily="2" charset="-122"/>
              </a:rPr>
              <a:t>宽带传输</a:t>
            </a:r>
          </a:p>
        </p:txBody>
      </p:sp>
      <p:sp>
        <p:nvSpPr>
          <p:cNvPr id="22534" name="Rectangle 5"/>
          <p:cNvSpPr>
            <a:spLocks noGrp="1" noChangeArrowheads="1"/>
          </p:cNvSpPr>
          <p:nvPr>
            <p:ph type="body" idx="1"/>
          </p:nvPr>
        </p:nvSpPr>
        <p:spPr>
          <a:xfrm>
            <a:off x="609600" y="1484313"/>
            <a:ext cx="7924800" cy="4535487"/>
          </a:xfrm>
          <a:noFill/>
        </p:spPr>
        <p:txBody>
          <a:bodyPr/>
          <a:lstStyle/>
          <a:p>
            <a:pPr marL="914400" lvl="1" indent="-457200" eaLnBrk="1" hangingPunct="1">
              <a:buFont typeface="Wingdings" panose="05000000000000000000" pitchFamily="2" charset="2"/>
              <a:buChar char="n"/>
            </a:pPr>
            <a:r>
              <a:rPr lang="zh-CN" altLang="en-US" sz="2400" dirty="0" smtClean="0">
                <a:ea typeface="宋体" panose="02010600030101010101" pitchFamily="2" charset="-122"/>
              </a:rPr>
              <a:t>宽带传输采用</a:t>
            </a:r>
            <a:r>
              <a:rPr lang="en-US" altLang="zh-CN" sz="2400" dirty="0" smtClean="0">
                <a:ea typeface="宋体" panose="02010600030101010101" pitchFamily="2" charset="-122"/>
              </a:rPr>
              <a:t>75Ω</a:t>
            </a:r>
            <a:r>
              <a:rPr lang="zh-CN" altLang="en-US" sz="2400" dirty="0" smtClean="0">
                <a:ea typeface="宋体" panose="02010600030101010101" pitchFamily="2" charset="-122"/>
              </a:rPr>
              <a:t>的</a:t>
            </a:r>
            <a:r>
              <a:rPr lang="en-US" altLang="zh-CN" sz="2400" dirty="0" smtClean="0">
                <a:ea typeface="宋体" panose="02010600030101010101" pitchFamily="2" charset="-122"/>
              </a:rPr>
              <a:t>CATV</a:t>
            </a:r>
            <a:r>
              <a:rPr lang="zh-CN" altLang="en-US" sz="2400" dirty="0" smtClean="0">
                <a:ea typeface="宋体" panose="02010600030101010101" pitchFamily="2" charset="-122"/>
              </a:rPr>
              <a:t>电视同轴电缆或光纤作为传输媒体，带宽为</a:t>
            </a:r>
            <a:r>
              <a:rPr lang="en-US" altLang="zh-CN" sz="2400" dirty="0" smtClean="0">
                <a:ea typeface="宋体" panose="02010600030101010101" pitchFamily="2" charset="-122"/>
              </a:rPr>
              <a:t>300MHz</a:t>
            </a:r>
            <a:r>
              <a:rPr lang="zh-CN" altLang="en-US" sz="2400" dirty="0" smtClean="0">
                <a:ea typeface="宋体" panose="02010600030101010101" pitchFamily="2" charset="-122"/>
              </a:rPr>
              <a:t>。使用时通常将整个带宽划分为若干个子频带，分别用这些子频带来传送音频信号、视频信号以及数字信号。宽带同轴电缆原是用来传输电视信号的，当用它来传输数字信号时，需要利用电缆调制解调器（</a:t>
            </a:r>
            <a:r>
              <a:rPr lang="en-US" altLang="zh-CN" sz="2400" dirty="0" smtClean="0">
                <a:ea typeface="宋体" panose="02010600030101010101" pitchFamily="2" charset="-122"/>
              </a:rPr>
              <a:t>Cable Modem</a:t>
            </a:r>
            <a:r>
              <a:rPr lang="zh-CN" altLang="en-US" sz="2400" dirty="0" smtClean="0">
                <a:ea typeface="宋体" panose="02010600030101010101" pitchFamily="2" charset="-122"/>
              </a:rPr>
              <a:t>）把数字信号变换成频率为几十兆赫兹到几百兆赫兹的模拟信号。</a:t>
            </a:r>
          </a:p>
          <a:p>
            <a:pPr marL="914400" lvl="1" indent="-457200" eaLnBrk="1" hangingPunct="1">
              <a:buFont typeface="Wingdings" panose="05000000000000000000" pitchFamily="2" charset="2"/>
              <a:buChar char="n"/>
            </a:pPr>
            <a:r>
              <a:rPr lang="zh-CN" altLang="en-US" sz="2400" dirty="0" smtClean="0">
                <a:ea typeface="宋体" panose="02010600030101010101" pitchFamily="2" charset="-122"/>
              </a:rPr>
              <a:t>可利用宽带传输系统来实现声音、文字和图像的一体化传输，这也是通常所说的“三网合一”，即语音网、数据网和电视网合一。另外，使用</a:t>
            </a:r>
            <a:r>
              <a:rPr lang="en-US" altLang="zh-CN" sz="2400" dirty="0" smtClean="0">
                <a:ea typeface="宋体" panose="02010600030101010101" pitchFamily="2" charset="-122"/>
              </a:rPr>
              <a:t>Cable Modem</a:t>
            </a:r>
            <a:r>
              <a:rPr lang="zh-CN" altLang="en-US" sz="2400" dirty="0" smtClean="0">
                <a:ea typeface="宋体" panose="02010600030101010101" pitchFamily="2" charset="-122"/>
              </a:rPr>
              <a:t>上网就是基于宽带传输系统实现的。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2"/>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FF4135-E9C0-4C1C-9A77-3BA5337B33B4}" type="datetime1">
              <a:rPr lang="zh-CN" altLang="en-US" smtClean="0"/>
              <a:pPr/>
              <a:t>2019/9/11</a:t>
            </a:fld>
            <a:endParaRPr lang="en-US" altLang="zh-CN" smtClean="0"/>
          </a:p>
        </p:txBody>
      </p:sp>
      <p:sp>
        <p:nvSpPr>
          <p:cNvPr id="5123" name="页脚占位符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4" name="灯片编号占位符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0BA593-DEC3-48FD-B4D8-35E39CCE6148}" type="slidenum">
              <a:rPr lang="zh-CN" altLang="en-US" smtClean="0"/>
              <a:pPr/>
              <a:t>2</a:t>
            </a:fld>
            <a:endParaRPr lang="en-US" altLang="zh-CN" smtClean="0"/>
          </a:p>
        </p:txBody>
      </p:sp>
      <p:graphicFrame>
        <p:nvGraphicFramePr>
          <p:cNvPr id="102514" name="Group 114"/>
          <p:cNvGraphicFramePr>
            <a:graphicFrameLocks noGrp="1"/>
          </p:cNvGraphicFramePr>
          <p:nvPr>
            <p:ph/>
          </p:nvPr>
        </p:nvGraphicFramePr>
        <p:xfrm>
          <a:off x="0" y="254000"/>
          <a:ext cx="8915400" cy="5376862"/>
        </p:xfrm>
        <a:graphic>
          <a:graphicData uri="http://schemas.openxmlformats.org/drawingml/2006/table">
            <a:tbl>
              <a:tblPr/>
              <a:tblGrid>
                <a:gridCol w="512763"/>
                <a:gridCol w="1825625"/>
                <a:gridCol w="1754187"/>
                <a:gridCol w="1241425"/>
                <a:gridCol w="3581400"/>
              </a:tblGrid>
              <a:tr h="350541">
                <a:tc rowSpan="12">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数据传输方式</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串行通信、并行通信</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7847">
                <a:tc vMerge="1">
                  <a:txBody>
                    <a:bodyPr/>
                    <a:lstStyle/>
                    <a:p>
                      <a:endParaRPr lang="zh-CN" altLang="en-US"/>
                    </a:p>
                  </a:txBody>
                  <a:tcPr/>
                </a:tc>
                <a:tc vMerge="1">
                  <a:txBody>
                    <a:bodyPr/>
                    <a:lstStyle/>
                    <a:p>
                      <a:endParaRPr lang="zh-CN" altLang="en-US"/>
                    </a:p>
                  </a:txBody>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单工通信、半双工通信、全双工通信</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9435">
                <a:tc vMerge="1">
                  <a:txBody>
                    <a:bodyPr/>
                    <a:lstStyle/>
                    <a:p>
                      <a:endParaRPr lang="zh-CN" altLang="en-US"/>
                    </a:p>
                  </a:txBody>
                  <a:tcPr/>
                </a:tc>
                <a:tc vMerge="1">
                  <a:txBody>
                    <a:bodyPr/>
                    <a:lstStyle/>
                    <a:p>
                      <a:endParaRPr lang="zh-CN" altLang="en-US"/>
                    </a:p>
                  </a:txBody>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基带传输、频带传输、宽带传输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9435">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数据的同步技术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异步传输、同步传输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662027">
                <a:tc vMerge="1">
                  <a:txBody>
                    <a:bodyPr/>
                    <a:lstStyle/>
                    <a:p>
                      <a:endParaRPr lang="zh-CN" altLang="en-US"/>
                    </a:p>
                  </a:txBody>
                  <a:tcPr/>
                </a:tc>
                <a:tc rowSpan="4">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数据编码技术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数字数据信号</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模拟传输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幅移键控</a:t>
                      </a:r>
                      <a:r>
                        <a:rPr kumimoji="0" lang="en-US" altLang="zh-CN"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ASK</a:t>
                      </a: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、频移键控</a:t>
                      </a:r>
                      <a:r>
                        <a:rPr kumimoji="0" lang="en-US" altLang="zh-CN"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FSK</a:t>
                      </a: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相移键控</a:t>
                      </a:r>
                      <a:r>
                        <a:rPr kumimoji="0" lang="en-US" altLang="zh-CN" sz="17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PSK</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361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数字传输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不归零码</a:t>
                      </a:r>
                      <a:r>
                        <a:rPr kumimoji="0" lang="en-US" altLang="zh-CN"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NRZ</a:t>
                      </a: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7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rPr>
                        <a:t>曼彻斯特编码、</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rPr>
                        <a:t>差分曼彻斯特编码</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59">
                <a:tc vMerge="1">
                  <a:txBody>
                    <a:bodyPr/>
                    <a:lstStyle/>
                    <a:p>
                      <a:endParaRPr lang="zh-CN" altLang="en-US"/>
                    </a:p>
                  </a:txBody>
                  <a:tcPr/>
                </a:tc>
                <a:tc vMerge="1">
                  <a:txBody>
                    <a:bodyPr/>
                    <a:lstStyle/>
                    <a:p>
                      <a:endParaRPr lang="zh-CN" altLang="en-US"/>
                    </a:p>
                  </a:txBody>
                  <a:tcPr/>
                </a:tc>
                <a:tc rowSpan="2">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模拟数据信号</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模拟传输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调幅、调频、调相</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784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数字传输</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脉冲编码调制</a:t>
                      </a:r>
                      <a:r>
                        <a:rPr kumimoji="0" lang="en-US" altLang="zh-CN"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PCM</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73">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多路复用技术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时分多路复用、频分多路复用</a:t>
                      </a:r>
                      <a:r>
                        <a:rPr kumimoji="0" lang="en-US" altLang="zh-CN"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波分多路复用</a:t>
                      </a:r>
                      <a:r>
                        <a:rPr kumimoji="0" lang="en-US" altLang="zh-CN"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、码分多路复用</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665202">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数据交换技术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电路交换、报文交换、分组交换（数据报方式、虚电路方式）</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9435">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传输介质</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传输介质类型与特点</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7847">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差错控制技术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检错码、纠错码和</a:t>
                      </a:r>
                      <a:r>
                        <a:rPr kumimoji="0" lang="zh-CN" altLang="en-US" sz="1700" b="1" i="0" u="none" strike="noStrike" cap="none" normalizeH="0" baseline="0" smtClean="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差错控制机制</a:t>
                      </a:r>
                      <a:endPar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nodeType="afterEffect">
                                  <p:stCondLst>
                                    <p:cond delay="0"/>
                                  </p:stCondLst>
                                  <p:childTnLst>
                                    <p:set>
                                      <p:cBhvr>
                                        <p:cTn id="6" dur="1" fill="hold">
                                          <p:stCondLst>
                                            <p:cond delay="0"/>
                                          </p:stCondLst>
                                        </p:cTn>
                                        <p:tgtEl>
                                          <p:spTgt spid="102514"/>
                                        </p:tgtEl>
                                        <p:attrNameLst>
                                          <p:attrName>style.visibility</p:attrName>
                                        </p:attrNameLst>
                                      </p:cBhvr>
                                      <p:to>
                                        <p:strVal val="visible"/>
                                      </p:to>
                                    </p:set>
                                    <p:animEffect transition="in" filter="plus(in)">
                                      <p:cBhvr>
                                        <p:cTn id="7" dur="2000"/>
                                        <p:tgtEl>
                                          <p:spTgt spid="102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7D4F18-C281-4E60-91F0-37198E8B8C83}" type="datetime1">
              <a:rPr lang="zh-CN" altLang="en-US" smtClean="0"/>
              <a:pPr/>
              <a:t>2019/9/11</a:t>
            </a:fld>
            <a:endParaRPr lang="en-US" altLang="zh-CN" smtClean="0"/>
          </a:p>
        </p:txBody>
      </p:sp>
      <p:sp>
        <p:nvSpPr>
          <p:cNvPr id="235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35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6EF139-85E3-469D-920D-9FAF66B58FEA}" type="slidenum">
              <a:rPr lang="zh-CN" altLang="en-US" smtClean="0"/>
              <a:pPr/>
              <a:t>20</a:t>
            </a:fld>
            <a:endParaRPr lang="en-US" altLang="zh-CN" smtClean="0"/>
          </a:p>
        </p:txBody>
      </p:sp>
      <p:sp>
        <p:nvSpPr>
          <p:cNvPr id="23557" name="Rectangle 2"/>
          <p:cNvSpPr>
            <a:spLocks noGrp="1" noChangeArrowheads="1"/>
          </p:cNvSpPr>
          <p:nvPr>
            <p:ph type="title"/>
          </p:nvPr>
        </p:nvSpPr>
        <p:spPr>
          <a:xfrm>
            <a:off x="0" y="314325"/>
            <a:ext cx="9144000" cy="1143000"/>
          </a:xfrm>
        </p:spPr>
        <p:txBody>
          <a:bodyPr/>
          <a:lstStyle/>
          <a:p>
            <a:pPr eaLnBrk="1" hangingPunct="1"/>
            <a:r>
              <a:rPr lang="en-US" altLang="zh-CN" sz="4000" smtClean="0">
                <a:ea typeface="宋体" panose="02010600030101010101" pitchFamily="2" charset="-122"/>
              </a:rPr>
              <a:t>2.1 The Theoretical Basis for Data Communication</a:t>
            </a:r>
          </a:p>
        </p:txBody>
      </p:sp>
      <p:sp>
        <p:nvSpPr>
          <p:cNvPr id="23558" name="Rectangle 3"/>
          <p:cNvSpPr>
            <a:spLocks noGrp="1" noChangeArrowheads="1"/>
          </p:cNvSpPr>
          <p:nvPr>
            <p:ph type="body" idx="1"/>
          </p:nvPr>
        </p:nvSpPr>
        <p:spPr>
          <a:xfrm>
            <a:off x="1116013" y="2033588"/>
            <a:ext cx="8027987" cy="4519612"/>
          </a:xfrm>
        </p:spPr>
        <p:txBody>
          <a:bodyPr/>
          <a:lstStyle/>
          <a:p>
            <a:pPr eaLnBrk="1" hangingPunct="1">
              <a:buFontTx/>
              <a:buChar char="•"/>
            </a:pPr>
            <a:r>
              <a:rPr lang="en-US" altLang="zh-CN" sz="3200" smtClean="0">
                <a:ea typeface="宋体" panose="02010600030101010101" pitchFamily="2" charset="-122"/>
              </a:rPr>
              <a:t>Fourier Analysis</a:t>
            </a:r>
            <a:r>
              <a:rPr lang="zh-CN" altLang="en-US" sz="3200" smtClean="0">
                <a:ea typeface="宋体" panose="02010600030101010101" pitchFamily="2" charset="-122"/>
              </a:rPr>
              <a:t>（傅立叶分析）</a:t>
            </a:r>
          </a:p>
          <a:p>
            <a:pPr eaLnBrk="1" hangingPunct="1">
              <a:buFontTx/>
              <a:buChar char="•"/>
            </a:pPr>
            <a:r>
              <a:rPr lang="en-US" altLang="zh-CN" sz="3200" smtClean="0">
                <a:ea typeface="宋体" panose="02010600030101010101" pitchFamily="2" charset="-122"/>
              </a:rPr>
              <a:t>Bandwidth-Limited Signals</a:t>
            </a:r>
            <a:r>
              <a:rPr lang="zh-CN" altLang="en-US" sz="3200" smtClean="0">
                <a:ea typeface="宋体" panose="02010600030101010101" pitchFamily="2" charset="-122"/>
              </a:rPr>
              <a:t>（有限带宽信号）</a:t>
            </a:r>
          </a:p>
          <a:p>
            <a:pPr eaLnBrk="1" hangingPunct="1">
              <a:buFontTx/>
              <a:buChar char="•"/>
            </a:pPr>
            <a:r>
              <a:rPr lang="en-US" altLang="zh-CN" sz="3200" smtClean="0">
                <a:ea typeface="宋体" panose="02010600030101010101" pitchFamily="2" charset="-122"/>
              </a:rPr>
              <a:t>Maximum Data Rate of a Channel</a:t>
            </a:r>
            <a:r>
              <a:rPr lang="zh-CN" altLang="en-US" sz="3200" smtClean="0">
                <a:ea typeface="宋体" panose="02010600030101010101" pitchFamily="2" charset="-122"/>
              </a:rPr>
              <a:t>（信道的最大数据传输率）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198031-443A-43CA-9F39-B731FDB00309}" type="datetime1">
              <a:rPr lang="zh-CN" altLang="en-US" smtClean="0"/>
              <a:pPr/>
              <a:t>2019/9/11</a:t>
            </a:fld>
            <a:endParaRPr lang="en-US" altLang="zh-CN" smtClean="0"/>
          </a:p>
        </p:txBody>
      </p:sp>
      <p:sp>
        <p:nvSpPr>
          <p:cNvPr id="245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45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D4D383-9893-4233-B5CA-96235364B9FE}" type="slidenum">
              <a:rPr lang="zh-CN" altLang="en-US" smtClean="0"/>
              <a:pPr/>
              <a:t>21</a:t>
            </a:fld>
            <a:endParaRPr lang="en-US" altLang="zh-CN" smtClean="0"/>
          </a:p>
        </p:txBody>
      </p:sp>
      <p:sp>
        <p:nvSpPr>
          <p:cNvPr id="24581" name="Rectangle 8"/>
          <p:cNvSpPr>
            <a:spLocks noGrp="1" noChangeArrowheads="1"/>
          </p:cNvSpPr>
          <p:nvPr>
            <p:ph type="title"/>
          </p:nvPr>
        </p:nvSpPr>
        <p:spPr>
          <a:xfrm>
            <a:off x="365125" y="242888"/>
            <a:ext cx="10393363" cy="830262"/>
          </a:xfrm>
          <a:noFill/>
        </p:spPr>
        <p:txBody>
          <a:bodyPr lIns="111967" tIns="55983" rIns="111967" bIns="55983" anchor="b"/>
          <a:lstStyle/>
          <a:p>
            <a:pPr algn="l" eaLnBrk="1" hangingPunct="1"/>
            <a:r>
              <a:rPr lang="en-US" altLang="zh-CN" smtClean="0">
                <a:ea typeface="宋体" panose="02010600030101010101" pitchFamily="2" charset="-122"/>
              </a:rPr>
              <a:t>2.1.1 Fourier Analysis</a:t>
            </a:r>
          </a:p>
        </p:txBody>
      </p:sp>
      <p:sp>
        <p:nvSpPr>
          <p:cNvPr id="24582" name="Rectangle 9"/>
          <p:cNvSpPr>
            <a:spLocks noGrp="1" noChangeArrowheads="1"/>
          </p:cNvSpPr>
          <p:nvPr>
            <p:ph type="body" sz="half" idx="1"/>
          </p:nvPr>
        </p:nvSpPr>
        <p:spPr>
          <a:xfrm>
            <a:off x="425450" y="3357563"/>
            <a:ext cx="8108950" cy="4078287"/>
          </a:xfrm>
          <a:noFill/>
        </p:spPr>
        <p:txBody>
          <a:bodyPr lIns="111967" tIns="55983" rIns="111967" bIns="55983"/>
          <a:lstStyle/>
          <a:p>
            <a:pPr marL="419100" indent="-419100" defTabSz="1120775" eaLnBrk="1" hangingPunct="1">
              <a:buFontTx/>
              <a:buChar char="•"/>
            </a:pPr>
            <a:r>
              <a:rPr lang="en-US" altLang="zh-CN" b="1" smtClean="0">
                <a:ea typeface="宋体" panose="02010600030101010101" pitchFamily="2" charset="-122"/>
              </a:rPr>
              <a:t>A data signal can be imagined that it repeats the entire pattern over and over forever </a:t>
            </a:r>
          </a:p>
          <a:p>
            <a:pPr marL="419100" indent="-419100" defTabSz="1120775" eaLnBrk="1" hangingPunct="1">
              <a:buFontTx/>
              <a:buChar char="•"/>
            </a:pPr>
            <a:r>
              <a:rPr lang="en-US" altLang="zh-CN" b="1" smtClean="0">
                <a:ea typeface="宋体" panose="02010600030101010101" pitchFamily="2" charset="-122"/>
              </a:rPr>
              <a:t>Amplitudes</a:t>
            </a:r>
            <a:r>
              <a:rPr lang="zh-CN" altLang="en-US" b="1" smtClean="0">
                <a:ea typeface="宋体" panose="02010600030101010101" pitchFamily="2" charset="-122"/>
              </a:rPr>
              <a:t>（振幅）</a:t>
            </a:r>
          </a:p>
          <a:p>
            <a:pPr marL="908050" lvl="1" indent="-347663" defTabSz="1120775" eaLnBrk="1" hangingPunct="1"/>
            <a:r>
              <a:rPr lang="en-US" altLang="zh-CN" sz="2400" b="1" smtClean="0">
                <a:ea typeface="宋体" panose="02010600030101010101" pitchFamily="2" charset="-122"/>
              </a:rPr>
              <a:t>An= 2/T </a:t>
            </a:r>
            <a:r>
              <a:rPr lang="en-US" altLang="zh-CN" sz="2400" b="1" smtClean="0">
                <a:ea typeface="宋体" panose="02010600030101010101" pitchFamily="2" charset="-122"/>
                <a:sym typeface="Symbol" panose="05050102010706020507" pitchFamily="18" charset="2"/>
              </a:rPr>
              <a:t></a:t>
            </a:r>
            <a:r>
              <a:rPr lang="en-US" altLang="zh-CN" sz="2400" b="1" smtClean="0">
                <a:ea typeface="宋体" panose="02010600030101010101" pitchFamily="2" charset="-122"/>
              </a:rPr>
              <a:t> g(t)sin(2 </a:t>
            </a:r>
            <a:r>
              <a:rPr lang="en-US" altLang="zh-CN" sz="1800" b="1" smtClean="0">
                <a:ea typeface="宋体" panose="02010600030101010101" pitchFamily="2" charset="-122"/>
              </a:rPr>
              <a:t>∏</a:t>
            </a:r>
            <a:r>
              <a:rPr lang="en-US" altLang="zh-CN" sz="2400" b="1" smtClean="0">
                <a:ea typeface="宋体" panose="02010600030101010101" pitchFamily="2" charset="-122"/>
              </a:rPr>
              <a:t> n f t) dt</a:t>
            </a:r>
          </a:p>
          <a:p>
            <a:pPr marL="908050" lvl="1" indent="-347663" defTabSz="1120775" eaLnBrk="1" hangingPunct="1"/>
            <a:r>
              <a:rPr lang="en-US" altLang="zh-CN" sz="2400" b="1" smtClean="0">
                <a:ea typeface="宋体" panose="02010600030101010101" pitchFamily="2" charset="-122"/>
              </a:rPr>
              <a:t>Bn= 2/T </a:t>
            </a:r>
            <a:r>
              <a:rPr lang="en-US" altLang="zh-CN" sz="2400" b="1" smtClean="0">
                <a:ea typeface="宋体" panose="02010600030101010101" pitchFamily="2" charset="-122"/>
                <a:sym typeface="Symbol" panose="05050102010706020507" pitchFamily="18" charset="2"/>
              </a:rPr>
              <a:t></a:t>
            </a:r>
            <a:r>
              <a:rPr lang="en-US" altLang="zh-CN" sz="2400" b="1" smtClean="0">
                <a:ea typeface="宋体" panose="02010600030101010101" pitchFamily="2" charset="-122"/>
              </a:rPr>
              <a:t> g(t)cos(2 </a:t>
            </a:r>
            <a:r>
              <a:rPr lang="en-US" altLang="zh-CN" sz="1800" b="1" smtClean="0">
                <a:ea typeface="宋体" panose="02010600030101010101" pitchFamily="2" charset="-122"/>
              </a:rPr>
              <a:t>∏</a:t>
            </a:r>
            <a:r>
              <a:rPr lang="en-US" altLang="zh-CN" sz="2400" b="1" smtClean="0">
                <a:ea typeface="宋体" panose="02010600030101010101" pitchFamily="2" charset="-122"/>
              </a:rPr>
              <a:t> n f t) dt</a:t>
            </a:r>
          </a:p>
          <a:p>
            <a:pPr marL="419100" indent="-419100" defTabSz="1120775" eaLnBrk="1" hangingPunct="1">
              <a:buFontTx/>
              <a:buChar char="•"/>
            </a:pPr>
            <a:r>
              <a:rPr lang="en-US" altLang="zh-CN" b="1" smtClean="0">
                <a:ea typeface="宋体" panose="02010600030101010101" pitchFamily="2" charset="-122"/>
              </a:rPr>
              <a:t>Frequency</a:t>
            </a:r>
            <a:r>
              <a:rPr lang="zh-CN" altLang="en-US" b="1" smtClean="0">
                <a:ea typeface="宋体" panose="02010600030101010101" pitchFamily="2" charset="-122"/>
              </a:rPr>
              <a:t>（频率）</a:t>
            </a:r>
          </a:p>
          <a:p>
            <a:pPr marL="419100" indent="-419100" defTabSz="1120775" eaLnBrk="1" hangingPunct="1">
              <a:buFontTx/>
              <a:buChar char="•"/>
            </a:pPr>
            <a:r>
              <a:rPr lang="en-US" altLang="zh-CN" b="1" smtClean="0">
                <a:ea typeface="宋体" panose="02010600030101010101" pitchFamily="2" charset="-122"/>
              </a:rPr>
              <a:t>Harmonics </a:t>
            </a:r>
            <a:r>
              <a:rPr lang="zh-CN" altLang="en-US" b="1" smtClean="0">
                <a:ea typeface="宋体" panose="02010600030101010101" pitchFamily="2" charset="-122"/>
              </a:rPr>
              <a:t>（谐波）</a:t>
            </a:r>
          </a:p>
        </p:txBody>
      </p:sp>
      <p:graphicFrame>
        <p:nvGraphicFramePr>
          <p:cNvPr id="24583" name="Object 10"/>
          <p:cNvGraphicFramePr>
            <a:graphicFrameLocks noChangeAspect="1"/>
          </p:cNvGraphicFramePr>
          <p:nvPr/>
        </p:nvGraphicFramePr>
        <p:xfrm>
          <a:off x="561975" y="2043113"/>
          <a:ext cx="7777163" cy="1227137"/>
        </p:xfrm>
        <a:graphic>
          <a:graphicData uri="http://schemas.openxmlformats.org/presentationml/2006/ole">
            <mc:AlternateContent xmlns:mc="http://schemas.openxmlformats.org/markup-compatibility/2006">
              <mc:Choice xmlns:v="urn:schemas-microsoft-com:vml" Requires="v">
                <p:oleObj spid="_x0000_s24586" name="公式" r:id="rId3" imgW="2819400" imgH="431800" progId="Equation.3">
                  <p:embed/>
                </p:oleObj>
              </mc:Choice>
              <mc:Fallback>
                <p:oleObj name="公式" r:id="rId3" imgW="2819400" imgH="4318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2043113"/>
                        <a:ext cx="7777163" cy="1227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4" name="Rectangle 11"/>
          <p:cNvSpPr>
            <a:spLocks noChangeArrowheads="1"/>
          </p:cNvSpPr>
          <p:nvPr/>
        </p:nvSpPr>
        <p:spPr bwMode="auto">
          <a:xfrm>
            <a:off x="412750" y="1287463"/>
            <a:ext cx="100933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80000"/>
              </a:lnSpc>
              <a:buFontTx/>
              <a:buChar char="•"/>
            </a:pPr>
            <a:r>
              <a:rPr lang="en-US" altLang="zh-CN" b="1">
                <a:ea typeface="宋体" panose="02010600030101010101" pitchFamily="2" charset="-122"/>
              </a:rPr>
              <a:t>Any periodic function g(t) with period 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500D5E-A646-4DA9-963D-43BD6393BE47}" type="datetime1">
              <a:rPr lang="zh-CN" altLang="en-US" smtClean="0"/>
              <a:pPr/>
              <a:t>2019/9/11</a:t>
            </a:fld>
            <a:endParaRPr lang="en-US" altLang="zh-CN" smtClean="0"/>
          </a:p>
        </p:txBody>
      </p:sp>
      <p:sp>
        <p:nvSpPr>
          <p:cNvPr id="256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56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7C43E8-5377-4FEF-82FD-11900A2634B1}" type="slidenum">
              <a:rPr lang="zh-CN" altLang="en-US" smtClean="0"/>
              <a:pPr/>
              <a:t>22</a:t>
            </a:fld>
            <a:endParaRPr lang="en-US" altLang="zh-CN" smtClean="0"/>
          </a:p>
        </p:txBody>
      </p:sp>
      <p:sp>
        <p:nvSpPr>
          <p:cNvPr id="2560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2.1.2 Bandwidth-Limited Signals</a:t>
            </a:r>
          </a:p>
        </p:txBody>
      </p:sp>
      <p:sp>
        <p:nvSpPr>
          <p:cNvPr id="25606" name="Rectangle 3"/>
          <p:cNvSpPr>
            <a:spLocks noGrp="1" noChangeArrowheads="1"/>
          </p:cNvSpPr>
          <p:nvPr>
            <p:ph type="body" idx="1"/>
          </p:nvPr>
        </p:nvSpPr>
        <p:spPr>
          <a:xfrm>
            <a:off x="287338" y="5376863"/>
            <a:ext cx="8856662" cy="838200"/>
          </a:xfrm>
        </p:spPr>
        <p:txBody>
          <a:bodyPr/>
          <a:lstStyle/>
          <a:p>
            <a:pPr eaLnBrk="1" hangingPunct="1">
              <a:buFontTx/>
              <a:buNone/>
            </a:pPr>
            <a:r>
              <a:rPr lang="en-US" altLang="zh-CN" dirty="0" smtClean="0">
                <a:ea typeface="宋体" panose="02010600030101010101" pitchFamily="2" charset="-122"/>
              </a:rPr>
              <a:t>A binary signal and its root-mean-square Fourier amplitudes.</a:t>
            </a:r>
          </a:p>
          <a:p>
            <a:pPr eaLnBrk="1" hangingPunct="1">
              <a:buFontTx/>
              <a:buNone/>
            </a:pPr>
            <a:r>
              <a:rPr lang="en-US" altLang="zh-CN" dirty="0" smtClean="0">
                <a:solidFill>
                  <a:schemeClr val="accent2"/>
                </a:solidFill>
                <a:ea typeface="宋体" panose="02010600030101010101" pitchFamily="2" charset="-122"/>
              </a:rPr>
              <a:t>(b) – (c)</a:t>
            </a:r>
            <a:r>
              <a:rPr lang="en-US" altLang="zh-CN" dirty="0" smtClean="0">
                <a:ea typeface="宋体" panose="02010600030101010101" pitchFamily="2" charset="-122"/>
              </a:rPr>
              <a:t> Successive approximations to the original signal.</a:t>
            </a:r>
          </a:p>
        </p:txBody>
      </p:sp>
      <p:pic>
        <p:nvPicPr>
          <p:cNvPr id="25607" name="Picture 4" descr="2-01"/>
          <p:cNvPicPr>
            <a:picLocks noChangeAspect="1" noChangeArrowheads="1"/>
          </p:cNvPicPr>
          <p:nvPr/>
        </p:nvPicPr>
        <p:blipFill>
          <a:blip r:embed="rId2">
            <a:extLst>
              <a:ext uri="{28A0092B-C50C-407E-A947-70E740481C1C}">
                <a14:useLocalDpi xmlns:a14="http://schemas.microsoft.com/office/drawing/2010/main" val="0"/>
              </a:ext>
            </a:extLst>
          </a:blip>
          <a:srcRect b="43878"/>
          <a:stretch>
            <a:fillRect/>
          </a:stretch>
        </p:blipFill>
        <p:spPr bwMode="auto">
          <a:xfrm>
            <a:off x="1358900" y="1011238"/>
            <a:ext cx="6500813" cy="449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9E60FA-5637-4C6F-B811-D6D934219B8F}" type="datetime1">
              <a:rPr lang="zh-CN" altLang="en-US" smtClean="0"/>
              <a:pPr/>
              <a:t>2019/9/11</a:t>
            </a:fld>
            <a:endParaRPr lang="en-US" altLang="zh-CN" smtClean="0"/>
          </a:p>
        </p:txBody>
      </p:sp>
      <p:sp>
        <p:nvSpPr>
          <p:cNvPr id="266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66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805E4F-65B2-4337-84FC-09AC9BC0E635}" type="slidenum">
              <a:rPr lang="zh-CN" altLang="en-US" smtClean="0"/>
              <a:pPr/>
              <a:t>23</a:t>
            </a:fld>
            <a:endParaRPr lang="en-US" altLang="zh-CN" smtClean="0"/>
          </a:p>
        </p:txBody>
      </p:sp>
      <p:sp>
        <p:nvSpPr>
          <p:cNvPr id="266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Bandwidth-Limited Signals (2)</a:t>
            </a:r>
          </a:p>
        </p:txBody>
      </p:sp>
      <p:sp>
        <p:nvSpPr>
          <p:cNvPr id="26630" name="Rectangle 3"/>
          <p:cNvSpPr>
            <a:spLocks noGrp="1" noChangeArrowheads="1"/>
          </p:cNvSpPr>
          <p:nvPr>
            <p:ph type="body" idx="1"/>
          </p:nvPr>
        </p:nvSpPr>
        <p:spPr>
          <a:xfrm>
            <a:off x="538163" y="5715000"/>
            <a:ext cx="7781925" cy="838200"/>
          </a:xfrm>
        </p:spPr>
        <p:txBody>
          <a:bodyPr/>
          <a:lstStyle/>
          <a:p>
            <a:pPr eaLnBrk="1" hangingPunct="1">
              <a:buFontTx/>
              <a:buNone/>
            </a:pPr>
            <a:r>
              <a:rPr lang="en-US" altLang="zh-CN" dirty="0" smtClean="0">
                <a:solidFill>
                  <a:schemeClr val="accent2"/>
                </a:solidFill>
                <a:ea typeface="宋体" panose="02010600030101010101" pitchFamily="2" charset="-122"/>
              </a:rPr>
              <a:t>(d) – (e)</a:t>
            </a:r>
            <a:r>
              <a:rPr lang="en-US" altLang="zh-CN" dirty="0" smtClean="0">
                <a:ea typeface="宋体" panose="02010600030101010101" pitchFamily="2" charset="-122"/>
              </a:rPr>
              <a:t> Successive approximations to the original signal.</a:t>
            </a:r>
          </a:p>
        </p:txBody>
      </p:sp>
      <p:pic>
        <p:nvPicPr>
          <p:cNvPr id="26631" name="Picture 4" descr="2-01"/>
          <p:cNvPicPr>
            <a:picLocks noChangeAspect="1" noChangeArrowheads="1"/>
          </p:cNvPicPr>
          <p:nvPr/>
        </p:nvPicPr>
        <p:blipFill>
          <a:blip r:embed="rId3" cstate="print">
            <a:extLst>
              <a:ext uri="{28A0092B-C50C-407E-A947-70E740481C1C}">
                <a14:useLocalDpi xmlns:a14="http://schemas.microsoft.com/office/drawing/2010/main" val="0"/>
              </a:ext>
            </a:extLst>
          </a:blip>
          <a:srcRect t="56754"/>
          <a:stretch>
            <a:fillRect/>
          </a:stretch>
        </p:blipFill>
        <p:spPr bwMode="auto">
          <a:xfrm>
            <a:off x="1624013" y="1454150"/>
            <a:ext cx="600551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906FA6-7D10-4C05-9207-A41C0659DF08}" type="datetime1">
              <a:rPr lang="zh-CN" altLang="en-US" smtClean="0"/>
              <a:pPr/>
              <a:t>2019/9/11</a:t>
            </a:fld>
            <a:endParaRPr lang="en-US" altLang="zh-CN" smtClean="0"/>
          </a:p>
        </p:txBody>
      </p:sp>
      <p:sp>
        <p:nvSpPr>
          <p:cNvPr id="286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86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6B825F-F61E-4B99-8D1E-58B69AB47B2C}" type="slidenum">
              <a:rPr lang="zh-CN" altLang="en-US" smtClean="0"/>
              <a:pPr/>
              <a:t>24</a:t>
            </a:fld>
            <a:endParaRPr lang="en-US" altLang="zh-CN" smtClean="0"/>
          </a:p>
        </p:txBody>
      </p:sp>
      <p:sp>
        <p:nvSpPr>
          <p:cNvPr id="286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Bandwidth-Limited Signals (3)</a:t>
            </a:r>
          </a:p>
        </p:txBody>
      </p:sp>
      <p:sp>
        <p:nvSpPr>
          <p:cNvPr id="28678"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Relation between data rate and harmonics.</a:t>
            </a:r>
          </a:p>
        </p:txBody>
      </p:sp>
      <p:pic>
        <p:nvPicPr>
          <p:cNvPr id="28679" name="Picture 4"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8" y="1677988"/>
            <a:ext cx="750728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5"/>
          <p:cNvSpPr txBox="1">
            <a:spLocks noChangeArrowheads="1"/>
          </p:cNvSpPr>
          <p:nvPr/>
        </p:nvSpPr>
        <p:spPr bwMode="auto">
          <a:xfrm>
            <a:off x="839788" y="958850"/>
            <a:ext cx="76819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CN" sz="2000" b="1" dirty="0">
                <a:ea typeface="宋体" panose="02010600030101010101" pitchFamily="2" charset="-122"/>
              </a:rPr>
              <a:t>Relation between data rate and harmonics on voice-grade line (3000Hz bandwidth)</a:t>
            </a:r>
          </a:p>
          <a:p>
            <a:pPr algn="ctr" eaLnBrk="1" hangingPunct="1"/>
            <a:endParaRPr lang="zh-CN" altLang="en-US" sz="2000" b="1" dirty="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206E27-77D9-4D71-9FE4-F3081A897509}" type="datetime1">
              <a:rPr lang="zh-CN" altLang="en-US" smtClean="0"/>
              <a:pPr/>
              <a:t>2019/9/11</a:t>
            </a:fld>
            <a:endParaRPr lang="en-US" altLang="zh-CN" smtClean="0"/>
          </a:p>
        </p:txBody>
      </p:sp>
      <p:sp>
        <p:nvSpPr>
          <p:cNvPr id="296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97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BD4991-3EA9-4E96-BB6D-3366D8D95FF7}" type="slidenum">
              <a:rPr lang="zh-CN" altLang="en-US" smtClean="0"/>
              <a:pPr/>
              <a:t>25</a:t>
            </a:fld>
            <a:endParaRPr lang="en-US" altLang="zh-CN" smtClean="0"/>
          </a:p>
        </p:txBody>
      </p:sp>
      <p:sp>
        <p:nvSpPr>
          <p:cNvPr id="29701" name="Rectangle 2"/>
          <p:cNvSpPr>
            <a:spLocks noGrp="1" noChangeArrowheads="1"/>
          </p:cNvSpPr>
          <p:nvPr>
            <p:ph type="title"/>
          </p:nvPr>
        </p:nvSpPr>
        <p:spPr/>
        <p:txBody>
          <a:bodyPr/>
          <a:lstStyle/>
          <a:p>
            <a:pPr eaLnBrk="1" hangingPunct="1"/>
            <a:r>
              <a:rPr lang="en-US" altLang="zh-CN" sz="4100" smtClean="0">
                <a:ea typeface="宋体" panose="02010600030101010101" pitchFamily="2" charset="-122"/>
              </a:rPr>
              <a:t>2.1.3 The Maximum Data Rate of a channel</a:t>
            </a:r>
            <a:endParaRPr lang="zh-CN" altLang="en-US" sz="4100" smtClean="0">
              <a:ea typeface="宋体" panose="02010600030101010101" pitchFamily="2" charset="-122"/>
            </a:endParaRPr>
          </a:p>
        </p:txBody>
      </p:sp>
      <p:sp>
        <p:nvSpPr>
          <p:cNvPr id="29702" name="Text Box 4"/>
          <p:cNvSpPr txBox="1">
            <a:spLocks noChangeArrowheads="1"/>
          </p:cNvSpPr>
          <p:nvPr/>
        </p:nvSpPr>
        <p:spPr bwMode="auto">
          <a:xfrm>
            <a:off x="363538" y="1109663"/>
            <a:ext cx="93027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tx1"/>
              </a:buClr>
              <a:buFont typeface="Wingdings" panose="05000000000000000000" pitchFamily="2" charset="2"/>
              <a:buChar char="n"/>
            </a:pPr>
            <a:r>
              <a:rPr lang="en-US" altLang="zh-CN" sz="2400" b="1" dirty="0">
                <a:ea typeface="宋体" panose="02010600030101010101" pitchFamily="2" charset="-122"/>
              </a:rPr>
              <a:t>Bandwidth limited data rate</a:t>
            </a:r>
          </a:p>
          <a:p>
            <a:pPr lvl="1" eaLnBrk="1" hangingPunct="1">
              <a:buFontTx/>
              <a:buChar char="•"/>
            </a:pPr>
            <a:r>
              <a:rPr lang="en-US" altLang="zh-CN" sz="2400" b="1" dirty="0">
                <a:ea typeface="宋体" panose="02010600030101010101" pitchFamily="2" charset="-122"/>
              </a:rPr>
              <a:t>Nyquist’s theorem</a:t>
            </a:r>
          </a:p>
          <a:p>
            <a:pPr lvl="1" eaLnBrk="1" hangingPunct="1"/>
            <a:r>
              <a:rPr lang="en-US" altLang="zh-CN" sz="2400" b="1" dirty="0">
                <a:ea typeface="宋体" panose="02010600030101010101" pitchFamily="2" charset="-122"/>
              </a:rPr>
              <a:t>       maximum data rate = 2H log</a:t>
            </a:r>
            <a:r>
              <a:rPr lang="en-US" altLang="zh-CN" sz="2400" b="1" baseline="-25000" dirty="0">
                <a:ea typeface="宋体" panose="02010600030101010101" pitchFamily="2" charset="-122"/>
              </a:rPr>
              <a:t>2</a:t>
            </a:r>
            <a:r>
              <a:rPr lang="en-US" altLang="zh-CN" sz="2400" b="1" dirty="0">
                <a:ea typeface="宋体" panose="02010600030101010101" pitchFamily="2" charset="-122"/>
              </a:rPr>
              <a:t> V bits/sec</a:t>
            </a:r>
          </a:p>
          <a:p>
            <a:pPr lvl="1" eaLnBrk="1" hangingPunct="1">
              <a:buFontTx/>
              <a:buChar char="•"/>
            </a:pPr>
            <a:r>
              <a:rPr lang="en-US" altLang="zh-CN" sz="2400" b="1" dirty="0">
                <a:ea typeface="宋体" panose="02010600030101010101" pitchFamily="2" charset="-122"/>
              </a:rPr>
              <a:t>Shannon’s theorem</a:t>
            </a:r>
          </a:p>
          <a:p>
            <a:pPr lvl="1" eaLnBrk="1" hangingPunct="1"/>
            <a:r>
              <a:rPr lang="en-US" altLang="zh-CN" sz="2400" b="1" dirty="0">
                <a:ea typeface="宋体" panose="02010600030101010101" pitchFamily="2" charset="-122"/>
              </a:rPr>
              <a:t>      maximum data rate = Hlog</a:t>
            </a:r>
            <a:r>
              <a:rPr lang="en-US" altLang="zh-CN" sz="2400" b="1" baseline="-25000" dirty="0">
                <a:ea typeface="宋体" panose="02010600030101010101" pitchFamily="2" charset="-122"/>
              </a:rPr>
              <a:t>2</a:t>
            </a:r>
            <a:r>
              <a:rPr lang="en-US" altLang="zh-CN" sz="2400" b="1" dirty="0">
                <a:ea typeface="宋体" panose="02010600030101010101" pitchFamily="2" charset="-122"/>
              </a:rPr>
              <a:t> (1+S/N) bits/sec</a:t>
            </a:r>
          </a:p>
          <a:p>
            <a:pPr eaLnBrk="1" hangingPunct="1">
              <a:buFont typeface="Wingdings" panose="05000000000000000000" pitchFamily="2" charset="2"/>
              <a:buChar char="n"/>
            </a:pPr>
            <a:r>
              <a:rPr lang="en-US" altLang="zh-CN" sz="2400" b="1" dirty="0">
                <a:ea typeface="宋体" panose="02010600030101010101" pitchFamily="2" charset="-122"/>
              </a:rPr>
              <a:t>Example (</a:t>
            </a:r>
            <a:r>
              <a:rPr lang="en-US" altLang="zh-CN" sz="2400" b="1" dirty="0" err="1">
                <a:ea typeface="宋体" panose="02010600030101010101" pitchFamily="2" charset="-122"/>
              </a:rPr>
              <a:t>Modem,Telephone</a:t>
            </a:r>
            <a:r>
              <a:rPr lang="en-US" altLang="zh-CN" sz="2400" b="1" dirty="0">
                <a:ea typeface="宋体" panose="02010600030101010101" pitchFamily="2" charset="-122"/>
              </a:rPr>
              <a:t> Line):</a:t>
            </a:r>
          </a:p>
          <a:p>
            <a:pPr eaLnBrk="1" hangingPunct="1"/>
            <a:r>
              <a:rPr lang="en-US" altLang="zh-CN" sz="2400" b="1" dirty="0">
                <a:ea typeface="宋体" panose="02010600030101010101" pitchFamily="2" charset="-122"/>
              </a:rPr>
              <a:t>	S/N = 1000, </a:t>
            </a:r>
          </a:p>
          <a:p>
            <a:pPr eaLnBrk="1" hangingPunct="1"/>
            <a:r>
              <a:rPr lang="en-US" altLang="zh-CN" sz="2400" b="1" dirty="0">
                <a:ea typeface="宋体" panose="02010600030101010101" pitchFamily="2" charset="-122"/>
              </a:rPr>
              <a:t>	maximum data rate ≈ 10H = 30kbps</a:t>
            </a:r>
          </a:p>
          <a:p>
            <a:pPr eaLnBrk="1" hangingPunct="1"/>
            <a:endParaRPr lang="zh-CN" altLang="en-US" sz="2400" b="1" dirty="0">
              <a:ea typeface="宋体" panose="02010600030101010101" pitchFamily="2" charset="-122"/>
            </a:endParaRPr>
          </a:p>
        </p:txBody>
      </p:sp>
      <p:pic>
        <p:nvPicPr>
          <p:cNvPr id="29703" name="Picture 6"/>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9588" y="4046538"/>
            <a:ext cx="4759325" cy="28114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7FAD7B-7233-48E9-8F70-63FA19957F35}" type="datetime1">
              <a:rPr lang="zh-CN" altLang="en-US" smtClean="0"/>
              <a:pPr/>
              <a:t>2019/9/11</a:t>
            </a:fld>
            <a:endParaRPr lang="en-US" altLang="zh-CN" smtClean="0"/>
          </a:p>
        </p:txBody>
      </p:sp>
      <p:sp>
        <p:nvSpPr>
          <p:cNvPr id="307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07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0663DA-CB79-4C0D-B2F5-AADAE8554331}" type="slidenum">
              <a:rPr lang="zh-CN" altLang="en-US" smtClean="0"/>
              <a:pPr/>
              <a:t>26</a:t>
            </a:fld>
            <a:endParaRPr lang="en-US" altLang="zh-CN" smtClean="0"/>
          </a:p>
        </p:txBody>
      </p:sp>
      <p:sp>
        <p:nvSpPr>
          <p:cNvPr id="30725" name="Rectangle 4"/>
          <p:cNvSpPr>
            <a:spLocks noChangeArrowheads="1"/>
          </p:cNvSpPr>
          <p:nvPr/>
        </p:nvSpPr>
        <p:spPr bwMode="auto">
          <a:xfrm>
            <a:off x="698500" y="230188"/>
            <a:ext cx="7586663"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dirty="0">
                <a:solidFill>
                  <a:srgbClr val="FF0000"/>
                </a:solidFill>
                <a:latin typeface="Times New Roman" panose="02020603050405020304" pitchFamily="18" charset="0"/>
                <a:ea typeface="宋体" panose="02010600030101010101" pitchFamily="2" charset="-122"/>
              </a:rPr>
              <a:t>Some concepts</a:t>
            </a:r>
          </a:p>
        </p:txBody>
      </p:sp>
      <p:sp>
        <p:nvSpPr>
          <p:cNvPr id="30726" name="Rectangle 5"/>
          <p:cNvSpPr>
            <a:spLocks noChangeArrowheads="1"/>
          </p:cNvSpPr>
          <p:nvPr/>
        </p:nvSpPr>
        <p:spPr bwMode="auto">
          <a:xfrm>
            <a:off x="723900" y="1555750"/>
            <a:ext cx="7696200" cy="376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dirty="0">
                <a:latin typeface="Arial Black" panose="020B0A04020102020204" pitchFamily="34" charset="0"/>
                <a:ea typeface="黑体" panose="02010609060101010101" pitchFamily="49" charset="-122"/>
              </a:rPr>
              <a:t>Bandwidth</a:t>
            </a:r>
            <a:r>
              <a:rPr lang="en-US" altLang="zh-CN" b="1" dirty="0">
                <a:ea typeface="宋体" panose="02010600030101010101" pitchFamily="2" charset="-122"/>
              </a:rPr>
              <a:t>: the range of frequency </a:t>
            </a:r>
          </a:p>
          <a:p>
            <a:pPr eaLnBrk="1" hangingPunct="1">
              <a:buFontTx/>
              <a:buNone/>
            </a:pPr>
            <a:r>
              <a:rPr lang="zh-CN" altLang="en-US" sz="1200" dirty="0">
                <a:ea typeface="宋体" panose="02010600030101010101" pitchFamily="2" charset="-122"/>
              </a:rPr>
              <a:t>带宽，又叫频宽，是数据的传输能力，指单位时间内</a:t>
            </a:r>
            <a:r>
              <a:rPr lang="zh-CN" altLang="en-US" sz="1200" b="1" dirty="0">
                <a:ea typeface="宋体" panose="02010600030101010101" pitchFamily="2" charset="-122"/>
              </a:rPr>
              <a:t>能够</a:t>
            </a:r>
            <a:r>
              <a:rPr lang="zh-CN" altLang="en-US" sz="1200" dirty="0">
                <a:ea typeface="宋体" panose="02010600030101010101" pitchFamily="2" charset="-122"/>
              </a:rPr>
              <a:t>传输的比特数。数字设备中带宽用</a:t>
            </a:r>
            <a:r>
              <a:rPr lang="en-US" altLang="zh-CN" sz="1200" dirty="0">
                <a:ea typeface="宋体" panose="02010600030101010101" pitchFamily="2" charset="-122"/>
              </a:rPr>
              <a:t>bps</a:t>
            </a:r>
            <a:r>
              <a:rPr lang="zh-CN" altLang="en-US" sz="1200" dirty="0">
                <a:ea typeface="宋体" panose="02010600030101010101" pitchFamily="2" charset="-122"/>
              </a:rPr>
              <a:t>（</a:t>
            </a:r>
            <a:r>
              <a:rPr lang="en-US" altLang="zh-CN" sz="1200" dirty="0">
                <a:ea typeface="宋体" panose="02010600030101010101" pitchFamily="2" charset="-122"/>
              </a:rPr>
              <a:t>b/s</a:t>
            </a:r>
            <a:r>
              <a:rPr lang="zh-CN" altLang="en-US" sz="1200" dirty="0">
                <a:ea typeface="宋体" panose="02010600030101010101" pitchFamily="2" charset="-122"/>
              </a:rPr>
              <a:t>）表示，即每秒最高可以传输的位数。模拟设备中带宽用</a:t>
            </a:r>
            <a:r>
              <a:rPr lang="en-US" altLang="zh-CN" sz="1200" dirty="0">
                <a:ea typeface="宋体" panose="02010600030101010101" pitchFamily="2" charset="-122"/>
              </a:rPr>
              <a:t>Hz</a:t>
            </a:r>
            <a:r>
              <a:rPr lang="zh-CN" altLang="en-US" sz="1200" dirty="0">
                <a:ea typeface="宋体" panose="02010600030101010101" pitchFamily="2" charset="-122"/>
              </a:rPr>
              <a:t>表示，即每秒传送的信号周期数。</a:t>
            </a:r>
            <a:endParaRPr lang="en-US" altLang="zh-CN" sz="1200" b="1" dirty="0">
              <a:ea typeface="宋体" panose="02010600030101010101" pitchFamily="2" charset="-122"/>
            </a:endParaRPr>
          </a:p>
          <a:p>
            <a:pPr eaLnBrk="1" hangingPunct="1">
              <a:buFontTx/>
              <a:buChar char="•"/>
            </a:pPr>
            <a:r>
              <a:rPr lang="en-US" altLang="zh-CN" b="1" dirty="0">
                <a:latin typeface="Arial Black" panose="020B0A04020102020204" pitchFamily="34" charset="0"/>
                <a:ea typeface="宋体" panose="02010600030101010101" pitchFamily="2" charset="-122"/>
              </a:rPr>
              <a:t>Symbol</a:t>
            </a:r>
            <a:r>
              <a:rPr lang="zh-CN" altLang="en-US" b="1" dirty="0">
                <a:latin typeface="Arial Black" panose="020B0A04020102020204" pitchFamily="34" charset="0"/>
                <a:ea typeface="宋体" panose="02010600030101010101" pitchFamily="2" charset="-122"/>
              </a:rPr>
              <a:t>（</a:t>
            </a:r>
            <a:r>
              <a:rPr lang="zh-CN" altLang="en-US" b="1" dirty="0">
                <a:ea typeface="宋体" panose="02010600030101010101" pitchFamily="2" charset="-122"/>
              </a:rPr>
              <a:t>码元</a:t>
            </a:r>
            <a:r>
              <a:rPr lang="zh-CN" altLang="en-US" b="1" dirty="0">
                <a:latin typeface="Arial Black" panose="020B0A04020102020204" pitchFamily="34" charset="0"/>
                <a:ea typeface="宋体" panose="02010600030101010101" pitchFamily="2" charset="-122"/>
              </a:rPr>
              <a:t>）</a:t>
            </a:r>
            <a:r>
              <a:rPr lang="en-US" altLang="zh-CN" b="1" dirty="0">
                <a:ea typeface="宋体" panose="02010600030101010101" pitchFamily="2" charset="-122"/>
              </a:rPr>
              <a:t>:one piece info., a sample</a:t>
            </a:r>
            <a:r>
              <a:rPr lang="zh-CN" altLang="en-US" b="1" dirty="0">
                <a:ea typeface="宋体" panose="02010600030101010101" pitchFamily="2" charset="-122"/>
              </a:rPr>
              <a:t>（一个波特即为一个码元）</a:t>
            </a:r>
            <a:endParaRPr lang="en-US" altLang="zh-CN" b="1" dirty="0">
              <a:ea typeface="宋体" panose="02010600030101010101" pitchFamily="2" charset="-122"/>
            </a:endParaRPr>
          </a:p>
          <a:p>
            <a:pPr eaLnBrk="1" hangingPunct="1">
              <a:buFontTx/>
              <a:buChar char="•"/>
            </a:pPr>
            <a:r>
              <a:rPr lang="en-US" altLang="zh-CN" b="1" dirty="0">
                <a:latin typeface="Arial Black" panose="020B0A04020102020204" pitchFamily="34" charset="0"/>
                <a:ea typeface="宋体" panose="02010600030101010101" pitchFamily="2" charset="-122"/>
              </a:rPr>
              <a:t>Baud rate</a:t>
            </a:r>
            <a:r>
              <a:rPr lang="zh-CN" altLang="en-US" b="1" dirty="0">
                <a:latin typeface="Arial Black" panose="020B0A04020102020204" pitchFamily="34" charset="0"/>
                <a:ea typeface="宋体" panose="02010600030101010101" pitchFamily="2" charset="-122"/>
              </a:rPr>
              <a:t>（</a:t>
            </a:r>
            <a:r>
              <a:rPr lang="en-US" altLang="zh-CN" b="1" dirty="0">
                <a:latin typeface="Arial Black" panose="020B0A04020102020204" pitchFamily="34" charset="0"/>
                <a:ea typeface="宋体" panose="02010600030101010101" pitchFamily="2" charset="-122"/>
              </a:rPr>
              <a:t>RB</a:t>
            </a:r>
            <a:r>
              <a:rPr lang="zh-CN" altLang="en-US" b="1" dirty="0">
                <a:latin typeface="Arial Black" panose="020B0A04020102020204" pitchFamily="34" charset="0"/>
                <a:ea typeface="宋体" panose="02010600030101010101" pitchFamily="2" charset="-122"/>
              </a:rPr>
              <a:t>）</a:t>
            </a:r>
            <a:r>
              <a:rPr lang="en-US" altLang="zh-CN" b="1" dirty="0">
                <a:ea typeface="宋体" panose="02010600030101010101" pitchFamily="2" charset="-122"/>
              </a:rPr>
              <a:t>: The number of changes in the signal per second, number of sample/sec, symbol rate</a:t>
            </a:r>
          </a:p>
          <a:p>
            <a:pPr eaLnBrk="1" hangingPunct="1">
              <a:buFontTx/>
              <a:buNone/>
            </a:pPr>
            <a:r>
              <a:rPr lang="zh-CN" altLang="en-US" sz="1200" dirty="0">
                <a:ea typeface="宋体" panose="02010600030101010101" pitchFamily="2" charset="-122"/>
              </a:rPr>
              <a:t>波特率，又称调制速率、传符号率（符号又称单位码元），指单位时间内载波参数变化的次数，可以以波形每秒的振荡数来衡量，是信号传输速率的度量。</a:t>
            </a:r>
            <a:endParaRPr lang="en-US" altLang="zh-CN" sz="1200" dirty="0">
              <a:ea typeface="宋体" panose="02010600030101010101" pitchFamily="2" charset="-122"/>
            </a:endParaRPr>
          </a:p>
          <a:p>
            <a:pPr eaLnBrk="1" hangingPunct="1">
              <a:buFontTx/>
              <a:buChar char="•"/>
            </a:pPr>
            <a:r>
              <a:rPr lang="en-US" altLang="zh-CN" b="1" dirty="0">
                <a:latin typeface="Arial Black" panose="020B0A04020102020204" pitchFamily="34" charset="0"/>
                <a:ea typeface="宋体" panose="02010600030101010101" pitchFamily="2" charset="-122"/>
              </a:rPr>
              <a:t>Bit rate</a:t>
            </a:r>
            <a:r>
              <a:rPr lang="zh-CN" altLang="en-US" b="1" dirty="0">
                <a:latin typeface="Arial Black" panose="020B0A04020102020204" pitchFamily="34" charset="0"/>
                <a:ea typeface="宋体" panose="02010600030101010101" pitchFamily="2" charset="-122"/>
              </a:rPr>
              <a:t>（</a:t>
            </a:r>
            <a:r>
              <a:rPr lang="en-US" altLang="zh-CN" b="1" dirty="0" err="1">
                <a:latin typeface="Arial Black" panose="020B0A04020102020204" pitchFamily="34" charset="0"/>
                <a:ea typeface="宋体" panose="02010600030101010101" pitchFamily="2" charset="-122"/>
              </a:rPr>
              <a:t>Rb</a:t>
            </a:r>
            <a:r>
              <a:rPr lang="zh-CN" altLang="en-US" b="1" dirty="0">
                <a:latin typeface="Arial Black" panose="020B0A04020102020204" pitchFamily="34" charset="0"/>
                <a:ea typeface="宋体" panose="02010600030101010101" pitchFamily="2" charset="-122"/>
              </a:rPr>
              <a:t>）</a:t>
            </a:r>
            <a:r>
              <a:rPr lang="en-US" altLang="zh-CN" b="1" dirty="0">
                <a:ea typeface="宋体" panose="02010600030101010101" pitchFamily="2" charset="-122"/>
              </a:rPr>
              <a:t>, number of symbol/sec times number of bits/symbol</a:t>
            </a:r>
          </a:p>
          <a:p>
            <a:pPr eaLnBrk="1" hangingPunct="1">
              <a:buFontTx/>
              <a:buNone/>
            </a:pPr>
            <a:r>
              <a:rPr lang="zh-CN" altLang="en-US" sz="1200" dirty="0">
                <a:ea typeface="宋体" panose="02010600030101010101" pitchFamily="2" charset="-122"/>
              </a:rPr>
              <a:t>码元速率和信息速率的关系式为： </a:t>
            </a:r>
            <a:r>
              <a:rPr lang="en-US" altLang="zh-CN" sz="1200" dirty="0" err="1">
                <a:ea typeface="宋体" panose="02010600030101010101" pitchFamily="2" charset="-122"/>
              </a:rPr>
              <a:t>Rb</a:t>
            </a:r>
            <a:r>
              <a:rPr lang="en-US" altLang="zh-CN" sz="1200" dirty="0">
                <a:ea typeface="宋体" panose="02010600030101010101" pitchFamily="2" charset="-122"/>
              </a:rPr>
              <a:t>=RB*log</a:t>
            </a:r>
            <a:r>
              <a:rPr lang="en-US" altLang="zh-CN" sz="1200" baseline="-25000" dirty="0">
                <a:ea typeface="宋体" panose="02010600030101010101" pitchFamily="2" charset="-122"/>
              </a:rPr>
              <a:t>2</a:t>
            </a:r>
            <a:r>
              <a:rPr lang="zh-CN" altLang="en-US" sz="1200" dirty="0">
                <a:ea typeface="宋体" panose="02010600030101010101" pitchFamily="2" charset="-122"/>
              </a:rPr>
              <a:t> </a:t>
            </a:r>
            <a:r>
              <a:rPr lang="en-US" altLang="zh-CN" sz="1200" dirty="0">
                <a:ea typeface="宋体" panose="02010600030101010101" pitchFamily="2" charset="-122"/>
              </a:rPr>
              <a:t>N</a:t>
            </a:r>
            <a:r>
              <a:rPr lang="zh-CN" altLang="en-US" sz="1200" dirty="0">
                <a:ea typeface="宋体" panose="02010600030101010101" pitchFamily="2" charset="-122"/>
              </a:rPr>
              <a:t>。其中，</a:t>
            </a:r>
            <a:r>
              <a:rPr lang="en-US" altLang="zh-CN" sz="1200" dirty="0">
                <a:ea typeface="宋体" panose="02010600030101010101" pitchFamily="2" charset="-122"/>
              </a:rPr>
              <a:t>N</a:t>
            </a:r>
            <a:r>
              <a:rPr lang="zh-CN" altLang="en-US" sz="1200" dirty="0">
                <a:ea typeface="宋体" panose="02010600030101010101" pitchFamily="2" charset="-122"/>
              </a:rPr>
              <a:t>为进制数</a:t>
            </a:r>
            <a:endParaRPr lang="en-US" altLang="zh-CN" sz="1200" dirty="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smtClean="0">
                <a:ea typeface="宋体" panose="02010600030101010101" pitchFamily="2" charset="-122"/>
              </a:rPr>
              <a:t>Some concepts</a:t>
            </a:r>
            <a:endParaRPr lang="zh-CN" altLang="en-US" smtClean="0">
              <a:ea typeface="宋体" panose="02010600030101010101" pitchFamily="2" charset="-122"/>
            </a:endParaRPr>
          </a:p>
        </p:txBody>
      </p:sp>
      <p:sp>
        <p:nvSpPr>
          <p:cNvPr id="31747"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2F9383-C2DD-49D3-8FF5-6D43A18F3345}" type="datetime1">
              <a:rPr lang="zh-CN" altLang="en-US" smtClean="0"/>
              <a:pPr/>
              <a:t>2019/9/11</a:t>
            </a:fld>
            <a:endParaRPr lang="en-US" altLang="zh-CN" smtClean="0"/>
          </a:p>
        </p:txBody>
      </p:sp>
      <p:sp>
        <p:nvSpPr>
          <p:cNvPr id="31748"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1749"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2148E9-CEE1-4FD8-A607-DA2BDE248A6A}" type="slidenum">
              <a:rPr lang="zh-CN" altLang="en-US" smtClean="0"/>
              <a:pPr/>
              <a:t>27</a:t>
            </a:fld>
            <a:endParaRPr lang="en-US" altLang="zh-CN" smtClean="0"/>
          </a:p>
        </p:txBody>
      </p:sp>
      <p:sp>
        <p:nvSpPr>
          <p:cNvPr id="31750" name="矩形 6"/>
          <p:cNvSpPr>
            <a:spLocks noChangeArrowheads="1"/>
          </p:cNvSpPr>
          <p:nvPr/>
        </p:nvSpPr>
        <p:spPr bwMode="auto">
          <a:xfrm>
            <a:off x="752475" y="1366838"/>
            <a:ext cx="8088313"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tx1"/>
              </a:buClr>
            </a:pPr>
            <a:r>
              <a:rPr lang="zh-CN" altLang="en-US" sz="2400" b="1" dirty="0">
                <a:ea typeface="宋体" panose="02010600030101010101" pitchFamily="2" charset="-122"/>
              </a:rPr>
              <a:t>奈奎斯特（</a:t>
            </a:r>
            <a:r>
              <a:rPr lang="en-US" altLang="zh-CN" sz="2400" b="1" dirty="0">
                <a:ea typeface="宋体" panose="02010600030101010101" pitchFamily="2" charset="-122"/>
              </a:rPr>
              <a:t>Nyquist</a:t>
            </a:r>
            <a:r>
              <a:rPr lang="zh-CN" altLang="en-US" sz="2400" b="1" dirty="0">
                <a:ea typeface="宋体" panose="02010600030101010101" pitchFamily="2" charset="-122"/>
              </a:rPr>
              <a:t>）推导出最高码元传输速率公式：</a:t>
            </a:r>
            <a:endParaRPr lang="en-US" altLang="zh-CN" sz="2400" b="1" dirty="0">
              <a:ea typeface="宋体" panose="02010600030101010101" pitchFamily="2" charset="-122"/>
            </a:endParaRPr>
          </a:p>
          <a:p>
            <a:pPr eaLnBrk="1" hangingPunct="1">
              <a:spcBef>
                <a:spcPct val="20000"/>
              </a:spcBef>
              <a:buClr>
                <a:schemeClr val="tx1"/>
              </a:buClr>
              <a:buFont typeface="Wingdings" panose="05000000000000000000" pitchFamily="2" charset="2"/>
              <a:buChar char="n"/>
            </a:pPr>
            <a:r>
              <a:rPr lang="zh-CN" altLang="en-US" sz="2400" b="1" dirty="0">
                <a:ea typeface="宋体" panose="02010600030101010101" pitchFamily="2" charset="-122"/>
              </a:rPr>
              <a:t>理想低通信道下的最高</a:t>
            </a:r>
            <a:r>
              <a:rPr lang="en-US" altLang="zh-CN" sz="2400" b="1" dirty="0">
                <a:ea typeface="宋体" panose="02010600030101010101" pitchFamily="2" charset="-122"/>
              </a:rPr>
              <a:t>RB = 2H Baud</a:t>
            </a:r>
            <a:r>
              <a:rPr lang="zh-CN" altLang="en-US" sz="2400" b="1" dirty="0">
                <a:ea typeface="宋体" panose="02010600030101010101" pitchFamily="2" charset="-122"/>
              </a:rPr>
              <a:t>。其中，</a:t>
            </a:r>
            <a:r>
              <a:rPr lang="en-US" altLang="zh-CN" sz="2400" b="1" dirty="0">
                <a:ea typeface="宋体" panose="02010600030101010101" pitchFamily="2" charset="-122"/>
              </a:rPr>
              <a:t>H</a:t>
            </a:r>
            <a:r>
              <a:rPr lang="zh-CN" altLang="en-US" sz="2400" b="1" dirty="0">
                <a:ea typeface="宋体" panose="02010600030101010101" pitchFamily="2" charset="-122"/>
              </a:rPr>
              <a:t>为理想低通信道的带宽，单位是赫兹（</a:t>
            </a:r>
            <a:r>
              <a:rPr lang="en-US" altLang="zh-CN" sz="2400" b="1" dirty="0">
                <a:ea typeface="宋体" panose="02010600030101010101" pitchFamily="2" charset="-122"/>
              </a:rPr>
              <a:t>Hz</a:t>
            </a:r>
            <a:r>
              <a:rPr lang="zh-CN" altLang="en-US" sz="2400" b="1" dirty="0">
                <a:ea typeface="宋体" panose="02010600030101010101" pitchFamily="2" charset="-122"/>
              </a:rPr>
              <a:t>），即每赫兹带宽的理想低通信道的最高码元传输速率是每秒</a:t>
            </a:r>
            <a:r>
              <a:rPr lang="en-US" altLang="zh-CN" sz="2400" b="1" dirty="0">
                <a:ea typeface="宋体" panose="02010600030101010101" pitchFamily="2" charset="-122"/>
              </a:rPr>
              <a:t>2</a:t>
            </a:r>
            <a:r>
              <a:rPr lang="zh-CN" altLang="en-US" sz="2400" b="1" dirty="0">
                <a:ea typeface="宋体" panose="02010600030101010101" pitchFamily="2" charset="-122"/>
              </a:rPr>
              <a:t>个码元。</a:t>
            </a:r>
            <a:endParaRPr lang="en-US" altLang="zh-CN" sz="2400" b="1" dirty="0">
              <a:ea typeface="宋体" panose="02010600030101010101" pitchFamily="2" charset="-122"/>
            </a:endParaRPr>
          </a:p>
          <a:p>
            <a:pPr eaLnBrk="1" hangingPunct="1">
              <a:spcBef>
                <a:spcPct val="20000"/>
              </a:spcBef>
              <a:buClr>
                <a:schemeClr val="tx1"/>
              </a:buClr>
              <a:buFont typeface="Wingdings" panose="05000000000000000000" pitchFamily="2" charset="2"/>
              <a:buChar char="n"/>
            </a:pPr>
            <a:r>
              <a:rPr lang="zh-CN" altLang="en-US" sz="2400" b="1" dirty="0">
                <a:ea typeface="宋体" panose="02010600030101010101" pitchFamily="2" charset="-122"/>
              </a:rPr>
              <a:t>理想带通信道的最高码元传输速率则是：理想带通信道的最高</a:t>
            </a:r>
            <a:r>
              <a:rPr lang="en-US" altLang="zh-CN" sz="2400" b="1" dirty="0">
                <a:ea typeface="宋体" panose="02010600030101010101" pitchFamily="2" charset="-122"/>
              </a:rPr>
              <a:t>RB= H Baud</a:t>
            </a:r>
            <a:r>
              <a:rPr lang="zh-CN" altLang="en-US" sz="2400" b="1" dirty="0">
                <a:ea typeface="宋体" panose="02010600030101010101" pitchFamily="2" charset="-122"/>
              </a:rPr>
              <a:t>，即每赫兹带宽的理想带通信道的最高码元传输速率是每秒</a:t>
            </a:r>
            <a:r>
              <a:rPr lang="en-US" altLang="zh-CN" sz="2400" b="1" dirty="0">
                <a:ea typeface="宋体" panose="02010600030101010101" pitchFamily="2" charset="-122"/>
              </a:rPr>
              <a:t>1</a:t>
            </a:r>
            <a:r>
              <a:rPr lang="zh-CN" altLang="en-US" sz="2400" b="1" dirty="0">
                <a:ea typeface="宋体" panose="02010600030101010101" pitchFamily="2" charset="-122"/>
              </a:rPr>
              <a:t>个码元。</a:t>
            </a:r>
            <a:endParaRPr lang="en-US" altLang="zh-CN" sz="2400" b="1" dirty="0">
              <a:ea typeface="宋体" panose="02010600030101010101" pitchFamily="2" charset="-122"/>
            </a:endParaRPr>
          </a:p>
          <a:p>
            <a:pPr lvl="1" eaLnBrk="1" hangingPunct="1">
              <a:spcBef>
                <a:spcPct val="20000"/>
              </a:spcBef>
              <a:buClr>
                <a:schemeClr val="tx1"/>
              </a:buClr>
              <a:buFont typeface="Wingdings" panose="05000000000000000000" pitchFamily="2" charset="2"/>
              <a:buChar char="Ø"/>
            </a:pPr>
            <a:r>
              <a:rPr lang="zh-CN" altLang="en-US" sz="2000" b="1" dirty="0">
                <a:ea typeface="宋体" panose="02010600030101010101" pitchFamily="2" charset="-122"/>
              </a:rPr>
              <a:t>“理想低通信道”就是信号的所有低频分量，只要其频率不超过某个上限值，都能够不失真地通过此信道。而频率超过该上限值的所有高频分量都不能通过该信道。 </a:t>
            </a:r>
          </a:p>
          <a:p>
            <a:pPr lvl="1" eaLnBrk="1" hangingPunct="1">
              <a:spcBef>
                <a:spcPct val="20000"/>
              </a:spcBef>
              <a:buClr>
                <a:schemeClr val="tx1"/>
              </a:buClr>
              <a:buFont typeface="Wingdings" panose="05000000000000000000" pitchFamily="2" charset="2"/>
              <a:buChar char="Ø"/>
            </a:pPr>
            <a:r>
              <a:rPr lang="en-US" altLang="zh-CN" sz="2000" b="1" dirty="0">
                <a:ea typeface="宋体" panose="02010600030101010101" pitchFamily="2" charset="-122"/>
              </a:rPr>
              <a:t>"</a:t>
            </a:r>
            <a:r>
              <a:rPr lang="zh-CN" altLang="en-US" sz="2000" b="1" dirty="0">
                <a:ea typeface="宋体" panose="02010600030101010101" pitchFamily="2" charset="-122"/>
              </a:rPr>
              <a:t>理想带通信道</a:t>
            </a:r>
            <a:r>
              <a:rPr lang="en-US" altLang="zh-CN" sz="2000" b="1" dirty="0">
                <a:ea typeface="宋体" panose="02010600030101010101" pitchFamily="2" charset="-122"/>
              </a:rPr>
              <a:t>"</a:t>
            </a:r>
            <a:r>
              <a:rPr lang="zh-CN" altLang="en-US" sz="2000" b="1" dirty="0">
                <a:ea typeface="宋体" panose="02010600030101010101" pitchFamily="2" charset="-122"/>
              </a:rPr>
              <a:t>只允许 上下限之间 的信号频率成分不失真的通过，其他频率成分不能通过。 </a:t>
            </a:r>
          </a:p>
          <a:p>
            <a:pPr>
              <a:buFont typeface="Arial" panose="020B0604020202020204" pitchFamily="34" charset="0"/>
              <a:buChar char="•"/>
            </a:pPr>
            <a:endParaRPr lang="zh-CN" altLang="en-US" dirty="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1F3D45-6A85-45A4-8596-B163F48447D6}" type="datetime1">
              <a:rPr lang="zh-CN" altLang="en-US" smtClean="0"/>
              <a:pPr/>
              <a:t>2019/9/11</a:t>
            </a:fld>
            <a:endParaRPr lang="en-US" altLang="zh-CN" smtClean="0"/>
          </a:p>
        </p:txBody>
      </p:sp>
      <p:sp>
        <p:nvSpPr>
          <p:cNvPr id="327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27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0EB7F5-2456-49CD-96A3-3527B3EC88B0}" type="slidenum">
              <a:rPr lang="zh-CN" altLang="en-US" smtClean="0"/>
              <a:pPr/>
              <a:t>28</a:t>
            </a:fld>
            <a:endParaRPr lang="en-US" altLang="zh-CN" smtClean="0"/>
          </a:p>
        </p:txBody>
      </p:sp>
      <p:sp>
        <p:nvSpPr>
          <p:cNvPr id="327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2.2 Guided Transmission Data</a:t>
            </a:r>
          </a:p>
        </p:txBody>
      </p:sp>
      <p:sp>
        <p:nvSpPr>
          <p:cNvPr id="32774" name="Rectangle 3"/>
          <p:cNvSpPr>
            <a:spLocks noGrp="1" noChangeArrowheads="1"/>
          </p:cNvSpPr>
          <p:nvPr>
            <p:ph type="body" idx="1"/>
          </p:nvPr>
        </p:nvSpPr>
        <p:spPr>
          <a:xfrm>
            <a:off x="315913" y="992188"/>
            <a:ext cx="7138987" cy="4608512"/>
          </a:xfrm>
        </p:spPr>
        <p:txBody>
          <a:bodyPr/>
          <a:lstStyle/>
          <a:p>
            <a:pPr eaLnBrk="1" hangingPunct="1">
              <a:buFontTx/>
              <a:buChar char="•"/>
            </a:pPr>
            <a:r>
              <a:rPr lang="en-US" altLang="zh-CN" dirty="0" smtClean="0">
                <a:ea typeface="宋体" panose="02010600030101010101" pitchFamily="2" charset="-122"/>
              </a:rPr>
              <a:t>Magnetic Media</a:t>
            </a:r>
          </a:p>
          <a:p>
            <a:pPr eaLnBrk="1" hangingPunct="1">
              <a:buFontTx/>
              <a:buChar char="•"/>
            </a:pPr>
            <a:r>
              <a:rPr lang="en-US" altLang="zh-CN" dirty="0" smtClean="0">
                <a:ea typeface="宋体" panose="02010600030101010101" pitchFamily="2" charset="-122"/>
              </a:rPr>
              <a:t>Twisted Pair</a:t>
            </a:r>
          </a:p>
          <a:p>
            <a:pPr eaLnBrk="1" hangingPunct="1">
              <a:buFontTx/>
              <a:buChar char="•"/>
            </a:pPr>
            <a:r>
              <a:rPr lang="en-US" altLang="zh-CN" dirty="0" smtClean="0">
                <a:ea typeface="宋体" panose="02010600030101010101" pitchFamily="2" charset="-122"/>
              </a:rPr>
              <a:t>Coaxial Cable</a:t>
            </a:r>
          </a:p>
          <a:p>
            <a:pPr eaLnBrk="1" hangingPunct="1">
              <a:buFontTx/>
              <a:buChar char="•"/>
            </a:pPr>
            <a:r>
              <a:rPr lang="en-US" altLang="zh-CN" dirty="0" smtClean="0">
                <a:ea typeface="宋体" panose="02010600030101010101" pitchFamily="2" charset="-122"/>
              </a:rPr>
              <a:t>Power Line</a:t>
            </a:r>
          </a:p>
          <a:p>
            <a:pPr eaLnBrk="1" hangingPunct="1">
              <a:buFontTx/>
              <a:buChar char="•"/>
            </a:pPr>
            <a:r>
              <a:rPr lang="en-US" altLang="zh-CN" dirty="0" smtClean="0">
                <a:ea typeface="宋体" panose="02010600030101010101" pitchFamily="2" charset="-122"/>
              </a:rPr>
              <a:t>Fiber Optics</a:t>
            </a:r>
          </a:p>
          <a:p>
            <a:pPr eaLnBrk="1" hangingPunct="1">
              <a:buFontTx/>
              <a:buChar char="•"/>
            </a:pPr>
            <a:endParaRPr lang="zh-CN" altLang="en-US" dirty="0" smtClean="0">
              <a:ea typeface="宋体" panose="02010600030101010101" pitchFamily="2" charset="-122"/>
            </a:endParaRPr>
          </a:p>
        </p:txBody>
      </p:sp>
      <p:pic>
        <p:nvPicPr>
          <p:cNvPr id="32775" name="Picture 4" descr="twisted-p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3" y="1052513"/>
            <a:ext cx="1355725"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5" descr="coax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38" y="1293813"/>
            <a:ext cx="20224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6" descr="opticalfi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975" y="3398044"/>
            <a:ext cx="23050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2" descr="http://g.hiphotos.baidu.com/baike/c0%3Dbaike92%2C5%2C5%2C92%2C30%3Bt%3Dgif/sign=93d3ff3c932397ddc274905638ebd9d2/43a7d933c895d1435ba022f871f082025baf07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2850" y="4068763"/>
            <a:ext cx="22447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864BDF-9B36-4E02-A2B9-78685F8F18EE}" type="datetime1">
              <a:rPr lang="zh-CN" altLang="en-US" smtClean="0"/>
              <a:pPr/>
              <a:t>2019/9/11</a:t>
            </a:fld>
            <a:endParaRPr lang="en-US" altLang="zh-CN" smtClean="0"/>
          </a:p>
        </p:txBody>
      </p:sp>
      <p:sp>
        <p:nvSpPr>
          <p:cNvPr id="337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37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2EBDC5-1949-41B7-BA7E-EF2675998974}" type="slidenum">
              <a:rPr lang="zh-CN" altLang="en-US" smtClean="0"/>
              <a:pPr/>
              <a:t>29</a:t>
            </a:fld>
            <a:endParaRPr lang="en-US" altLang="zh-CN" smtClean="0"/>
          </a:p>
        </p:txBody>
      </p:sp>
      <p:sp>
        <p:nvSpPr>
          <p:cNvPr id="337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Twisted Pair</a:t>
            </a:r>
          </a:p>
        </p:txBody>
      </p:sp>
      <p:sp>
        <p:nvSpPr>
          <p:cNvPr id="33798" name="Rectangle 3"/>
          <p:cNvSpPr>
            <a:spLocks noGrp="1" noChangeArrowheads="1"/>
          </p:cNvSpPr>
          <p:nvPr>
            <p:ph type="body" idx="1"/>
          </p:nvPr>
        </p:nvSpPr>
        <p:spPr>
          <a:xfrm>
            <a:off x="2916238" y="5207000"/>
            <a:ext cx="6227762" cy="838200"/>
          </a:xfrm>
        </p:spPr>
        <p:txBody>
          <a:bodyPr/>
          <a:lstStyle/>
          <a:p>
            <a:pPr eaLnBrk="1" hangingPunct="1">
              <a:lnSpc>
                <a:spcPct val="90000"/>
              </a:lnSpc>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Category 3 UTP.</a:t>
            </a:r>
          </a:p>
          <a:p>
            <a:pPr eaLnBrk="1" hangingPunct="1">
              <a:lnSpc>
                <a:spcPct val="90000"/>
              </a:lnSpc>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Category 5 UTP.</a:t>
            </a:r>
          </a:p>
        </p:txBody>
      </p:sp>
      <p:pic>
        <p:nvPicPr>
          <p:cNvPr id="33799" name="Picture 4" descr="2-03"/>
          <p:cNvPicPr>
            <a:picLocks noChangeAspect="1" noChangeArrowheads="1"/>
          </p:cNvPicPr>
          <p:nvPr/>
        </p:nvPicPr>
        <p:blipFill>
          <a:blip r:embed="rId2">
            <a:extLst>
              <a:ext uri="{28A0092B-C50C-407E-A947-70E740481C1C}">
                <a14:useLocalDpi xmlns:a14="http://schemas.microsoft.com/office/drawing/2010/main" val="0"/>
              </a:ext>
            </a:extLst>
          </a:blip>
          <a:srcRect r="50516" b="-5675"/>
          <a:stretch>
            <a:fillRect/>
          </a:stretch>
        </p:blipFill>
        <p:spPr bwMode="auto">
          <a:xfrm>
            <a:off x="1811338" y="1722438"/>
            <a:ext cx="5727700"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5" descr="2-03"/>
          <p:cNvPicPr>
            <a:picLocks noChangeAspect="1" noChangeArrowheads="1"/>
          </p:cNvPicPr>
          <p:nvPr/>
        </p:nvPicPr>
        <p:blipFill>
          <a:blip r:embed="rId2">
            <a:extLst>
              <a:ext uri="{28A0092B-C50C-407E-A947-70E740481C1C}">
                <a14:useLocalDpi xmlns:a14="http://schemas.microsoft.com/office/drawing/2010/main" val="0"/>
              </a:ext>
            </a:extLst>
          </a:blip>
          <a:srcRect l="49585" t="-9732"/>
          <a:stretch>
            <a:fillRect/>
          </a:stretch>
        </p:blipFill>
        <p:spPr bwMode="auto">
          <a:xfrm>
            <a:off x="1806575" y="3444875"/>
            <a:ext cx="5740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261DE5-CB3B-4554-AEBB-8B3011CC9EDF}" type="datetime1">
              <a:rPr lang="zh-CN" altLang="en-US" smtClean="0"/>
              <a:pPr/>
              <a:t>2019/9/11</a:t>
            </a:fld>
            <a:endParaRPr lang="en-US" altLang="zh-CN" smtClean="0"/>
          </a:p>
        </p:txBody>
      </p:sp>
      <p:sp>
        <p:nvSpPr>
          <p:cNvPr id="61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1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B685F5-A3EA-486D-8504-C808F07A3539}" type="slidenum">
              <a:rPr lang="zh-CN" altLang="en-US" smtClean="0"/>
              <a:pPr/>
              <a:t>3</a:t>
            </a:fld>
            <a:endParaRPr lang="en-US" altLang="zh-CN" smtClean="0"/>
          </a:p>
        </p:txBody>
      </p:sp>
      <p:sp>
        <p:nvSpPr>
          <p:cNvPr id="6149" name="Rectangle 4"/>
          <p:cNvSpPr>
            <a:spLocks noGrp="1" noChangeArrowheads="1"/>
          </p:cNvSpPr>
          <p:nvPr>
            <p:ph type="title"/>
          </p:nvPr>
        </p:nvSpPr>
        <p:spPr>
          <a:xfrm>
            <a:off x="-889000" y="185738"/>
            <a:ext cx="10393363" cy="765175"/>
          </a:xfrm>
          <a:noFill/>
        </p:spPr>
        <p:txBody>
          <a:bodyPr lIns="111967" tIns="55983" rIns="111967" bIns="55983" anchor="b"/>
          <a:lstStyle/>
          <a:p>
            <a:pPr eaLnBrk="1" hangingPunct="1"/>
            <a:r>
              <a:rPr lang="en-US" altLang="zh-CN" sz="4000" smtClean="0">
                <a:ea typeface="宋体" panose="02010600030101010101" pitchFamily="2" charset="-122"/>
              </a:rPr>
              <a:t>Analog and Digital Signaling </a:t>
            </a:r>
          </a:p>
        </p:txBody>
      </p:sp>
      <p:pic>
        <p:nvPicPr>
          <p:cNvPr id="6150" name="Picture 5" descr="an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75" y="933450"/>
            <a:ext cx="6913563"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6" descr="dig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3675063"/>
            <a:ext cx="61928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7B5282-ADFD-4EFA-BECB-5C789C439355}" type="datetime1">
              <a:rPr lang="zh-CN" altLang="en-US" smtClean="0"/>
              <a:pPr/>
              <a:t>2019/9/11</a:t>
            </a:fld>
            <a:endParaRPr lang="en-US" altLang="zh-CN" smtClean="0"/>
          </a:p>
        </p:txBody>
      </p:sp>
      <p:sp>
        <p:nvSpPr>
          <p:cNvPr id="348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48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DF27DC-6943-4F14-A6CB-17A2F2CE858A}" type="slidenum">
              <a:rPr lang="zh-CN" altLang="en-US" smtClean="0"/>
              <a:pPr/>
              <a:t>30</a:t>
            </a:fld>
            <a:endParaRPr lang="en-US" altLang="zh-CN" smtClean="0"/>
          </a:p>
        </p:txBody>
      </p:sp>
      <p:sp>
        <p:nvSpPr>
          <p:cNvPr id="348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Coaxial Cable</a:t>
            </a:r>
          </a:p>
        </p:txBody>
      </p:sp>
      <p:sp>
        <p:nvSpPr>
          <p:cNvPr id="3482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coaxial cable.</a:t>
            </a:r>
          </a:p>
        </p:txBody>
      </p:sp>
      <p:pic>
        <p:nvPicPr>
          <p:cNvPr id="34823" name="Picture 4" descr="2-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3754438"/>
            <a:ext cx="827405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Rectangle 5"/>
          <p:cNvSpPr>
            <a:spLocks noChangeArrowheads="1"/>
          </p:cNvSpPr>
          <p:nvPr/>
        </p:nvSpPr>
        <p:spPr bwMode="auto">
          <a:xfrm>
            <a:off x="585788" y="825500"/>
            <a:ext cx="7974012"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n"/>
            </a:pPr>
            <a:r>
              <a:rPr lang="en-US" altLang="zh-CN" b="1" dirty="0">
                <a:latin typeface="Tahoma" panose="020B0604030504040204" pitchFamily="34" charset="0"/>
                <a:ea typeface="宋体" panose="02010600030101010101" pitchFamily="2" charset="-122"/>
              </a:rPr>
              <a:t>BASEBAND COAXIAL CABLE(</a:t>
            </a:r>
            <a:r>
              <a:rPr lang="zh-CN" altLang="en-US" b="1" dirty="0">
                <a:latin typeface="Tahoma" panose="020B0604030504040204" pitchFamily="34" charset="0"/>
                <a:ea typeface="宋体" panose="02010600030101010101" pitchFamily="2" charset="-122"/>
              </a:rPr>
              <a:t>基带同轴电缆</a:t>
            </a:r>
            <a:r>
              <a:rPr lang="en-US" altLang="zh-CN" b="1" dirty="0">
                <a:latin typeface="Tahoma" panose="020B0604030504040204" pitchFamily="34" charset="0"/>
                <a:ea typeface="宋体" panose="02010600030101010101" pitchFamily="2" charset="-122"/>
              </a:rPr>
              <a:t>)</a:t>
            </a:r>
            <a:r>
              <a:rPr lang="en-US" altLang="zh-CN" b="1" dirty="0">
                <a:latin typeface="Tahoma" panose="020B0604030504040204" pitchFamily="34" charset="0"/>
                <a:ea typeface="宋体" panose="02010600030101010101" pitchFamily="2" charset="-122"/>
                <a:sym typeface="Wingdings" panose="05000000000000000000" pitchFamily="2" charset="2"/>
              </a:rPr>
              <a:t>:</a:t>
            </a:r>
            <a:endParaRPr lang="en-US" altLang="zh-CN" b="1" dirty="0">
              <a:latin typeface="Tahoma" panose="020B0604030504040204" pitchFamily="34" charset="0"/>
              <a:ea typeface="宋体" panose="02010600030101010101" pitchFamily="2" charset="-122"/>
            </a:endParaRP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Used for digital transmissions (called </a:t>
            </a:r>
            <a:r>
              <a:rPr lang="en-US" altLang="zh-CN" b="1" dirty="0">
                <a:latin typeface="Tahoma" panose="020B0604030504040204" pitchFamily="34" charset="0"/>
                <a:ea typeface="宋体" panose="02010600030101010101" pitchFamily="2" charset="-122"/>
              </a:rPr>
              <a:t>baseband</a:t>
            </a:r>
            <a:r>
              <a:rPr lang="en-US" altLang="zh-CN" dirty="0">
                <a:latin typeface="Tahoma" panose="020B0604030504040204" pitchFamily="34" charset="0"/>
                <a:ea typeface="宋体" panose="02010600030101010101" pitchFamily="2" charset="-122"/>
              </a:rPr>
              <a:t>.)</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Good noise immunity.</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Data rates as high as 1 </a:t>
            </a:r>
            <a:r>
              <a:rPr lang="en-US" altLang="zh-CN" dirty="0" err="1">
                <a:latin typeface="Tahoma" panose="020B0604030504040204" pitchFamily="34" charset="0"/>
                <a:ea typeface="宋体" panose="02010600030101010101" pitchFamily="2" charset="-122"/>
              </a:rPr>
              <a:t>Gbps</a:t>
            </a:r>
            <a:r>
              <a:rPr lang="en-US" altLang="zh-CN" dirty="0">
                <a:latin typeface="Tahoma" panose="020B0604030504040204" pitchFamily="34" charset="0"/>
                <a:ea typeface="宋体" panose="02010600030101010101" pitchFamily="2" charset="-122"/>
              </a:rPr>
              <a:t> for short distances.</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Now being replaced by fiber.</a:t>
            </a:r>
          </a:p>
          <a:p>
            <a:pPr eaLnBrk="1" hangingPunct="1">
              <a:buFont typeface="Wingdings" panose="05000000000000000000" pitchFamily="2" charset="2"/>
              <a:buChar char="n"/>
            </a:pPr>
            <a:r>
              <a:rPr lang="en-US" altLang="zh-CN" b="1" dirty="0">
                <a:latin typeface="Tahoma" panose="020B0604030504040204" pitchFamily="34" charset="0"/>
                <a:ea typeface="宋体" panose="02010600030101010101" pitchFamily="2" charset="-122"/>
              </a:rPr>
              <a:t>BROADBAND COAXIAL CABLE(</a:t>
            </a:r>
            <a:r>
              <a:rPr lang="zh-CN" altLang="en-US" b="1" dirty="0">
                <a:latin typeface="Tahoma" panose="020B0604030504040204" pitchFamily="34" charset="0"/>
                <a:ea typeface="宋体" panose="02010600030101010101" pitchFamily="2" charset="-122"/>
              </a:rPr>
              <a:t>宽带同轴电缆</a:t>
            </a:r>
            <a:r>
              <a:rPr lang="en-US" altLang="zh-CN" b="1" dirty="0">
                <a:latin typeface="Tahoma" panose="020B0604030504040204" pitchFamily="34" charset="0"/>
                <a:ea typeface="宋体" panose="02010600030101010101" pitchFamily="2" charset="-122"/>
              </a:rPr>
              <a:t>):</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Used for analog transmissions (called broadband.)  </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Can run 300 MHz for long distances.  </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Analog signaling has better S/N than digital signaling.  </a:t>
            </a:r>
          </a:p>
          <a:p>
            <a:pPr lvl="1" eaLnBrk="1" hangingPunct="1">
              <a:buFont typeface="Wingdings" panose="05000000000000000000" pitchFamily="2" charset="2"/>
              <a:buChar char="n"/>
            </a:pPr>
            <a:r>
              <a:rPr lang="en-US" altLang="zh-CN" dirty="0">
                <a:latin typeface="Tahoma" panose="020B0604030504040204" pitchFamily="34" charset="0"/>
                <a:ea typeface="宋体" panose="02010600030101010101" pitchFamily="2" charset="-122"/>
              </a:rPr>
              <a:t>Designed for long distances - can use amplifiers.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ea typeface="宋体" panose="02010600030101010101" pitchFamily="2" charset="-122"/>
              </a:rPr>
              <a:t>Wires-Power Lines</a:t>
            </a:r>
            <a:endParaRPr lang="zh-CN" altLang="en-US" smtClean="0">
              <a:ea typeface="宋体" panose="02010600030101010101" pitchFamily="2" charset="-122"/>
            </a:endParaRPr>
          </a:p>
        </p:txBody>
      </p:sp>
      <p:sp>
        <p:nvSpPr>
          <p:cNvPr id="35843"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762A2E-1623-400D-A0DD-A3BCCBAAF4CB}" type="datetime1">
              <a:rPr lang="zh-CN" altLang="en-US" smtClean="0"/>
              <a:pPr/>
              <a:t>2019/9/11</a:t>
            </a:fld>
            <a:endParaRPr lang="en-US" altLang="zh-CN" smtClean="0"/>
          </a:p>
        </p:txBody>
      </p:sp>
      <p:sp>
        <p:nvSpPr>
          <p:cNvPr id="35844"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5845"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404046-1753-49C4-A4BC-5F03D80B13E7}" type="slidenum">
              <a:rPr lang="zh-CN" altLang="en-US" smtClean="0"/>
              <a:pPr/>
              <a:t>31</a:t>
            </a:fld>
            <a:endParaRPr lang="en-US" altLang="zh-CN" smtClean="0"/>
          </a:p>
        </p:txBody>
      </p:sp>
      <p:pic>
        <p:nvPicPr>
          <p:cNvPr id="35846"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4275" y="2714625"/>
            <a:ext cx="39433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9338" y="3098800"/>
            <a:ext cx="374332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5"/>
          <p:cNvSpPr>
            <a:spLocks noChangeArrowheads="1"/>
          </p:cNvSpPr>
          <p:nvPr/>
        </p:nvSpPr>
        <p:spPr bwMode="auto">
          <a:xfrm>
            <a:off x="804863" y="1212850"/>
            <a:ext cx="79740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dirty="0">
                <a:latin typeface="Tahoma" panose="020B0604030504040204" pitchFamily="34" charset="0"/>
                <a:ea typeface="宋体" panose="02010600030101010101" pitchFamily="2" charset="-122"/>
              </a:rPr>
              <a:t>Household electrical wiring is another example of wires</a:t>
            </a:r>
          </a:p>
          <a:p>
            <a:pPr lvl="1" eaLnBrk="1" hangingPunct="1">
              <a:buFont typeface="Wingdings" panose="05000000000000000000" pitchFamily="2" charset="2"/>
              <a:buChar char="n"/>
            </a:pPr>
            <a:r>
              <a:rPr lang="en-US" altLang="zh-CN" sz="2400" dirty="0">
                <a:latin typeface="Tahoma" panose="020B0604030504040204" pitchFamily="34" charset="0"/>
                <a:ea typeface="宋体" panose="02010600030101010101" pitchFamily="2" charset="-122"/>
              </a:rPr>
              <a:t>Convenient to use, but horrible for sending data</a:t>
            </a:r>
          </a:p>
        </p:txBody>
      </p:sp>
      <p:sp>
        <p:nvSpPr>
          <p:cNvPr id="35849" name="文本框 8"/>
          <p:cNvSpPr txBox="1">
            <a:spLocks noChangeArrowheads="1"/>
          </p:cNvSpPr>
          <p:nvPr/>
        </p:nvSpPr>
        <p:spPr bwMode="auto">
          <a:xfrm>
            <a:off x="5815013" y="6202363"/>
            <a:ext cx="2301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100" dirty="0">
                <a:ea typeface="宋体" panose="02010600030101010101" pitchFamily="2" charset="-122"/>
              </a:rPr>
              <a:t>PLC: Power Line Communication </a:t>
            </a:r>
            <a:endParaRPr lang="zh-CN" altLang="en-US" sz="11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54B2CE-566E-4570-B971-2C0D580D9309}" type="datetime1">
              <a:rPr lang="zh-CN" altLang="en-US" smtClean="0"/>
              <a:pPr/>
              <a:t>2019/9/11</a:t>
            </a:fld>
            <a:endParaRPr lang="en-US" altLang="zh-CN" smtClean="0"/>
          </a:p>
        </p:txBody>
      </p:sp>
      <p:sp>
        <p:nvSpPr>
          <p:cNvPr id="368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68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ADC4DF-4508-493E-9B7B-F430AE421310}" type="slidenum">
              <a:rPr lang="zh-CN" altLang="en-US" smtClean="0"/>
              <a:pPr/>
              <a:t>32</a:t>
            </a:fld>
            <a:endParaRPr lang="en-US" altLang="zh-CN" smtClean="0"/>
          </a:p>
        </p:txBody>
      </p:sp>
      <p:sp>
        <p:nvSpPr>
          <p:cNvPr id="368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Fiber Optics</a:t>
            </a:r>
          </a:p>
        </p:txBody>
      </p:sp>
      <p:sp>
        <p:nvSpPr>
          <p:cNvPr id="36870" name="Rectangle 3"/>
          <p:cNvSpPr>
            <a:spLocks noGrp="1" noChangeArrowheads="1"/>
          </p:cNvSpPr>
          <p:nvPr>
            <p:ph type="body" idx="1"/>
          </p:nvPr>
        </p:nvSpPr>
        <p:spPr>
          <a:xfrm>
            <a:off x="488950" y="5280025"/>
            <a:ext cx="8655050" cy="1412875"/>
          </a:xfrm>
        </p:spPr>
        <p:txBody>
          <a:bodyPr/>
          <a:lstStyle/>
          <a:p>
            <a:pPr eaLnBrk="1" hangingPunct="1">
              <a:buFontTx/>
              <a:buNone/>
            </a:pPr>
            <a:r>
              <a:rPr lang="en-US" altLang="zh-CN" sz="1800" smtClean="0">
                <a:solidFill>
                  <a:schemeClr val="accent2"/>
                </a:solidFill>
                <a:ea typeface="宋体" panose="02010600030101010101" pitchFamily="2" charset="-122"/>
              </a:rPr>
              <a:t>(a)</a:t>
            </a:r>
            <a:r>
              <a:rPr lang="en-US" altLang="zh-CN" sz="1800" smtClean="0">
                <a:ea typeface="宋体" panose="02010600030101010101" pitchFamily="2" charset="-122"/>
              </a:rPr>
              <a:t> Three examples of a light ray from inside a silica fiber impinging on the air/silica boundary at different angles.</a:t>
            </a:r>
          </a:p>
          <a:p>
            <a:pPr eaLnBrk="1" hangingPunct="1">
              <a:buFontTx/>
              <a:buNone/>
            </a:pPr>
            <a:r>
              <a:rPr lang="en-US" altLang="zh-CN" sz="1800" smtClean="0">
                <a:solidFill>
                  <a:schemeClr val="accent2"/>
                </a:solidFill>
                <a:ea typeface="宋体" panose="02010600030101010101" pitchFamily="2" charset="-122"/>
              </a:rPr>
              <a:t>(b)</a:t>
            </a:r>
            <a:r>
              <a:rPr lang="en-US" altLang="zh-CN" sz="1800" smtClean="0">
                <a:ea typeface="宋体" panose="02010600030101010101" pitchFamily="2" charset="-122"/>
              </a:rPr>
              <a:t> Light trapped by total internal reflection.</a:t>
            </a:r>
          </a:p>
        </p:txBody>
      </p:sp>
      <p:pic>
        <p:nvPicPr>
          <p:cNvPr id="36871" name="Picture 4" descr="2-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54325"/>
            <a:ext cx="8085138"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6"/>
          <p:cNvSpPr>
            <a:spLocks noChangeArrowheads="1"/>
          </p:cNvSpPr>
          <p:nvPr/>
        </p:nvSpPr>
        <p:spPr bwMode="auto">
          <a:xfrm>
            <a:off x="420688" y="1092200"/>
            <a:ext cx="7327900" cy="166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a:ea typeface="宋体" panose="02010600030101010101" pitchFamily="2" charset="-122"/>
              </a:rPr>
              <a:t>Three components:</a:t>
            </a:r>
          </a:p>
          <a:p>
            <a:pPr lvl="1" eaLnBrk="1" hangingPunct="1"/>
            <a:r>
              <a:rPr lang="en-US" altLang="zh-CN" sz="2400">
                <a:ea typeface="宋体" panose="02010600030101010101" pitchFamily="2" charset="-122"/>
              </a:rPr>
              <a:t>Light source,transmission medium,detector</a:t>
            </a:r>
          </a:p>
          <a:p>
            <a:pPr eaLnBrk="1" hangingPunct="1">
              <a:buFontTx/>
              <a:buChar char="•"/>
            </a:pPr>
            <a:r>
              <a:rPr lang="en-US" altLang="zh-CN">
                <a:ea typeface="宋体" panose="02010600030101010101" pitchFamily="2" charset="-122"/>
              </a:rPr>
              <a:t>Light through fiber</a:t>
            </a:r>
          </a:p>
          <a:p>
            <a:pPr eaLnBrk="1" hangingPunct="1">
              <a:buFontTx/>
              <a:buChar char="•"/>
            </a:pPr>
            <a:r>
              <a:rPr lang="en-US" altLang="zh-CN">
                <a:ea typeface="宋体" panose="02010600030101010101" pitchFamily="2" charset="-122"/>
              </a:rPr>
              <a:t>Multimode &amp; single mode fiber(</a:t>
            </a:r>
            <a:r>
              <a:rPr lang="zh-CN" altLang="en-US">
                <a:ea typeface="宋体" panose="02010600030101010101" pitchFamily="2" charset="-122"/>
              </a:rPr>
              <a:t>多模</a:t>
            </a:r>
            <a:r>
              <a:rPr lang="en-US" altLang="zh-CN">
                <a:ea typeface="宋体" panose="02010600030101010101" pitchFamily="2" charset="-122"/>
              </a:rPr>
              <a:t>,</a:t>
            </a:r>
            <a:r>
              <a:rPr lang="zh-CN" altLang="en-US">
                <a:ea typeface="宋体" panose="02010600030101010101" pitchFamily="2" charset="-122"/>
              </a:rPr>
              <a:t>单模光纤</a:t>
            </a:r>
            <a:r>
              <a:rPr lang="en-US" altLang="zh-CN">
                <a:ea typeface="宋体" panose="02010600030101010101" pitchFamily="2" charset="-122"/>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ACEF31-42E7-4995-9D67-1D112FC91A09}" type="datetime1">
              <a:rPr lang="zh-CN" altLang="en-US" smtClean="0"/>
              <a:pPr/>
              <a:t>2019/9/11</a:t>
            </a:fld>
            <a:endParaRPr lang="en-US" altLang="zh-CN" smtClean="0"/>
          </a:p>
        </p:txBody>
      </p:sp>
      <p:sp>
        <p:nvSpPr>
          <p:cNvPr id="378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78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CD676F-395F-44C2-9E7C-B2CC192B2937}" type="slidenum">
              <a:rPr lang="zh-CN" altLang="en-US" smtClean="0"/>
              <a:pPr/>
              <a:t>33</a:t>
            </a:fld>
            <a:endParaRPr lang="en-US" altLang="zh-CN" smtClean="0"/>
          </a:p>
        </p:txBody>
      </p:sp>
      <p:sp>
        <p:nvSpPr>
          <p:cNvPr id="37893" name="Rectangle 2"/>
          <p:cNvSpPr>
            <a:spLocks noGrp="1" noChangeArrowheads="1"/>
          </p:cNvSpPr>
          <p:nvPr>
            <p:ph type="title"/>
          </p:nvPr>
        </p:nvSpPr>
        <p:spPr/>
        <p:txBody>
          <a:bodyPr/>
          <a:lstStyle/>
          <a:p>
            <a:pPr eaLnBrk="1" hangingPunct="1"/>
            <a:r>
              <a:rPr lang="en-US" altLang="zh-CN" sz="4800" smtClean="0">
                <a:ea typeface="宋体" panose="02010600030101010101" pitchFamily="2" charset="-122"/>
              </a:rPr>
              <a:t>Multimode &amp; single mode fiber</a:t>
            </a:r>
            <a:endParaRPr lang="zh-CN" altLang="en-US" sz="4800" smtClean="0">
              <a:ea typeface="宋体" panose="02010600030101010101" pitchFamily="2" charset="-122"/>
            </a:endParaRPr>
          </a:p>
        </p:txBody>
      </p:sp>
      <p:pic>
        <p:nvPicPr>
          <p:cNvPr id="378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5" y="977900"/>
            <a:ext cx="87090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5"/>
          <p:cNvSpPr>
            <a:spLocks noChangeArrowheads="1"/>
          </p:cNvSpPr>
          <p:nvPr/>
        </p:nvSpPr>
        <p:spPr bwMode="auto">
          <a:xfrm>
            <a:off x="736600" y="3308350"/>
            <a:ext cx="79629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Char char="n"/>
            </a:pPr>
            <a:r>
              <a:rPr lang="zh-CN" altLang="en-US" sz="2000" b="1">
                <a:ea typeface="宋体" panose="02010600030101010101" pitchFamily="2" charset="-122"/>
              </a:rPr>
              <a:t>  多模光纤采用发光二极管产生可见光作为光源，定向性较差。当光纤芯线的直径比光波波长大很多时，由于光束进入芯线中的角度不同传播路径也不同，这时光束是以多种模式在芯线内不断反射而向前传播。多模光纤的传输距离一般在</a:t>
            </a:r>
            <a:r>
              <a:rPr lang="en-US" altLang="zh-CN" sz="2000" b="1">
                <a:ea typeface="宋体" panose="02010600030101010101" pitchFamily="2" charset="-122"/>
              </a:rPr>
              <a:t>2km</a:t>
            </a:r>
            <a:r>
              <a:rPr lang="zh-CN" altLang="en-US" sz="2000" b="1">
                <a:ea typeface="宋体" panose="02010600030101010101" pitchFamily="2" charset="-122"/>
              </a:rPr>
              <a:t>以内。 </a:t>
            </a:r>
          </a:p>
          <a:p>
            <a:pPr eaLnBrk="1" hangingPunct="1">
              <a:buClr>
                <a:schemeClr val="accent2"/>
              </a:buClr>
              <a:buFont typeface="Wingdings" panose="05000000000000000000" pitchFamily="2" charset="2"/>
              <a:buNone/>
            </a:pPr>
            <a:endParaRPr lang="zh-CN" altLang="en-US" sz="2000" b="1">
              <a:ea typeface="宋体" panose="02010600030101010101" pitchFamily="2" charset="-122"/>
            </a:endParaRPr>
          </a:p>
          <a:p>
            <a:pPr eaLnBrk="1" hangingPunct="1">
              <a:buClr>
                <a:schemeClr val="accent2"/>
              </a:buClr>
              <a:buFont typeface="Wingdings" panose="05000000000000000000" pitchFamily="2" charset="2"/>
              <a:buChar char="n"/>
            </a:pPr>
            <a:r>
              <a:rPr lang="zh-CN" altLang="en-US" sz="2000" b="1">
                <a:ea typeface="宋体" panose="02010600030101010101" pitchFamily="2" charset="-122"/>
              </a:rPr>
              <a:t>  单模光纤采用注入式激光二极管作为光源，激光的定向性强。单模光纤的芯线直径一般为几个光波的波长，当激光束进人玻璃芯中的角度差别很小时，能以单一的模式无反射地沿轴向传播。</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1A431A-1D9C-4AEF-BBB2-F0FE870B0942}" type="datetime1">
              <a:rPr lang="zh-CN" altLang="en-US" smtClean="0"/>
              <a:pPr/>
              <a:t>2019/9/11</a:t>
            </a:fld>
            <a:endParaRPr lang="en-US" altLang="zh-CN" smtClean="0"/>
          </a:p>
        </p:txBody>
      </p:sp>
      <p:sp>
        <p:nvSpPr>
          <p:cNvPr id="389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89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E28F0B-383F-4CA7-BF63-F787F55DD609}" type="slidenum">
              <a:rPr lang="zh-CN" altLang="en-US" smtClean="0"/>
              <a:pPr/>
              <a:t>34</a:t>
            </a:fld>
            <a:endParaRPr lang="en-US" altLang="zh-CN" smtClean="0"/>
          </a:p>
        </p:txBody>
      </p:sp>
      <p:sp>
        <p:nvSpPr>
          <p:cNvPr id="389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Transmission of Light through Fiber</a:t>
            </a:r>
          </a:p>
        </p:txBody>
      </p:sp>
      <p:sp>
        <p:nvSpPr>
          <p:cNvPr id="38918" name="Rectangle 3"/>
          <p:cNvSpPr>
            <a:spLocks noGrp="1" noChangeArrowheads="1"/>
          </p:cNvSpPr>
          <p:nvPr>
            <p:ph type="body" idx="1"/>
          </p:nvPr>
        </p:nvSpPr>
        <p:spPr/>
        <p:txBody>
          <a:bodyPr/>
          <a:lstStyle/>
          <a:p>
            <a:pPr algn="ctr" eaLnBrk="1" hangingPunct="1">
              <a:buFontTx/>
              <a:buNone/>
            </a:pPr>
            <a:r>
              <a:rPr lang="en-US" altLang="zh-CN" dirty="0" smtClean="0">
                <a:ea typeface="宋体" panose="02010600030101010101" pitchFamily="2" charset="-122"/>
              </a:rPr>
              <a:t>Attenuation(</a:t>
            </a:r>
            <a:r>
              <a:rPr lang="zh-CN" altLang="en-US" dirty="0" smtClean="0">
                <a:ea typeface="宋体" panose="02010600030101010101" pitchFamily="2" charset="-122"/>
              </a:rPr>
              <a:t>衰减</a:t>
            </a:r>
            <a:r>
              <a:rPr lang="en-US" altLang="zh-CN" dirty="0" smtClean="0">
                <a:ea typeface="宋体" panose="02010600030101010101" pitchFamily="2" charset="-122"/>
              </a:rPr>
              <a:t>) of light through fiber in the infrared region.</a:t>
            </a:r>
          </a:p>
        </p:txBody>
      </p:sp>
      <p:pic>
        <p:nvPicPr>
          <p:cNvPr id="38919" name="Picture 4" descr="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1439863"/>
            <a:ext cx="72739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10E7A4-60CB-44E6-9757-EE9A78EA0607}" type="datetime1">
              <a:rPr lang="zh-CN" altLang="en-US" smtClean="0"/>
              <a:pPr/>
              <a:t>2019/9/11</a:t>
            </a:fld>
            <a:endParaRPr lang="en-US" altLang="zh-CN" smtClean="0"/>
          </a:p>
        </p:txBody>
      </p:sp>
      <p:sp>
        <p:nvSpPr>
          <p:cNvPr id="399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99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3BD3F5-9A0D-4CAD-B526-E03D552BDD75}" type="slidenum">
              <a:rPr lang="zh-CN" altLang="en-US" smtClean="0"/>
              <a:pPr/>
              <a:t>35</a:t>
            </a:fld>
            <a:endParaRPr lang="en-US" altLang="zh-CN" smtClean="0"/>
          </a:p>
        </p:txBody>
      </p:sp>
      <p:sp>
        <p:nvSpPr>
          <p:cNvPr id="39941" name="Rectangle 4"/>
          <p:cNvSpPr>
            <a:spLocks noChangeArrowheads="1"/>
          </p:cNvSpPr>
          <p:nvPr/>
        </p:nvSpPr>
        <p:spPr bwMode="auto">
          <a:xfrm>
            <a:off x="-206375" y="0"/>
            <a:ext cx="10393363"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Information Wave Carried</a:t>
            </a:r>
          </a:p>
        </p:txBody>
      </p:sp>
      <p:sp>
        <p:nvSpPr>
          <p:cNvPr id="39942" name="Rectangle 5"/>
          <p:cNvSpPr>
            <a:spLocks noChangeArrowheads="1"/>
          </p:cNvSpPr>
          <p:nvPr/>
        </p:nvSpPr>
        <p:spPr bwMode="auto">
          <a:xfrm>
            <a:off x="254000" y="1430338"/>
            <a:ext cx="8472488"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419100" indent="-419100" defTabSz="1120775">
              <a:spcBef>
                <a:spcPct val="20000"/>
              </a:spcBef>
              <a:buClr>
                <a:schemeClr val="accent2"/>
              </a:buClr>
              <a:buAutoNum type="alphaLcParenR"/>
              <a:defRPr sz="2400">
                <a:solidFill>
                  <a:schemeClr val="tx1"/>
                </a:solidFill>
                <a:latin typeface="Times New Roman" panose="02020603050405020304" pitchFamily="18" charset="0"/>
              </a:defRPr>
            </a:lvl1pPr>
            <a:lvl2pPr marL="908050" indent="-347663" defTabSz="1120775">
              <a:spcBef>
                <a:spcPct val="20000"/>
              </a:spcBef>
              <a:buClr>
                <a:schemeClr val="accent2"/>
              </a:buClr>
              <a:buChar char="–"/>
              <a:defRPr sz="2000">
                <a:solidFill>
                  <a:schemeClr val="tx1"/>
                </a:solidFill>
                <a:latin typeface="Times New Roman" panose="02020603050405020304" pitchFamily="18" charset="0"/>
              </a:defRPr>
            </a:lvl2pPr>
            <a:lvl3pPr marL="1398588" indent="-277813" defTabSz="1120775">
              <a:spcBef>
                <a:spcPct val="20000"/>
              </a:spcBef>
              <a:buClr>
                <a:schemeClr val="accent2"/>
              </a:buClr>
              <a:buChar char="•"/>
              <a:defRPr sz="2400">
                <a:solidFill>
                  <a:schemeClr val="tx1"/>
                </a:solidFill>
                <a:latin typeface="Times New Roman" panose="02020603050405020304" pitchFamily="18" charset="0"/>
              </a:defRPr>
            </a:lvl3pPr>
            <a:lvl4pPr marL="1958975" indent="-279400" defTabSz="1120775">
              <a:spcBef>
                <a:spcPct val="20000"/>
              </a:spcBef>
              <a:buClr>
                <a:schemeClr val="accent2"/>
              </a:buClr>
              <a:buChar char="–"/>
              <a:defRPr sz="2000">
                <a:solidFill>
                  <a:schemeClr val="tx1"/>
                </a:solidFill>
                <a:latin typeface="Times New Roman" panose="02020603050405020304" pitchFamily="18" charset="0"/>
              </a:defRPr>
            </a:lvl4pPr>
            <a:lvl5pPr marL="2519363" indent="-279400" defTabSz="1120775">
              <a:spcBef>
                <a:spcPct val="20000"/>
              </a:spcBef>
              <a:buClr>
                <a:schemeClr val="accent2"/>
              </a:buClr>
              <a:buChar char="»"/>
              <a:defRPr sz="2000">
                <a:solidFill>
                  <a:schemeClr val="tx1"/>
                </a:solidFill>
                <a:latin typeface="Times New Roman" panose="02020603050405020304" pitchFamily="18" charset="0"/>
              </a:defRPr>
            </a:lvl5pPr>
            <a:lvl6pPr marL="2976563" indent="-2794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433763" indent="-2794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890963" indent="-2794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348163" indent="-2794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3000" b="1">
                <a:ea typeface="宋体" panose="02010600030101010101" pitchFamily="2" charset="-122"/>
              </a:rPr>
              <a:t>Frequency and wave length</a:t>
            </a:r>
            <a:r>
              <a:rPr lang="en-US" altLang="zh-CN" sz="3000" b="1">
                <a:latin typeface="Monotype Corsiva" panose="03010101010201010101" pitchFamily="66" charset="0"/>
                <a:ea typeface="宋体" panose="02010600030101010101" pitchFamily="2" charset="-122"/>
              </a:rPr>
              <a:t> </a:t>
            </a:r>
            <a:r>
              <a:rPr lang="el-GR" altLang="zh-CN" sz="3000" b="1">
                <a:latin typeface="Monotype Corsiva" panose="03010101010201010101" pitchFamily="66" charset="0"/>
              </a:rPr>
              <a:t>Λ</a:t>
            </a:r>
            <a:r>
              <a:rPr lang="en-US" altLang="zh-CN" sz="3000" b="1">
                <a:latin typeface="Monotype Corsiva" panose="03010101010201010101" pitchFamily="66" charset="0"/>
                <a:ea typeface="宋体" panose="02010600030101010101" pitchFamily="2" charset="-122"/>
              </a:rPr>
              <a:t> f = c</a:t>
            </a:r>
          </a:p>
          <a:p>
            <a:pPr eaLnBrk="1" hangingPunct="1">
              <a:lnSpc>
                <a:spcPct val="90000"/>
              </a:lnSpc>
              <a:buFontTx/>
              <a:buChar char="•"/>
            </a:pPr>
            <a:r>
              <a:rPr lang="el-GR" altLang="zh-CN" sz="3000" b="1">
                <a:latin typeface="Monotype Corsiva" panose="03010101010201010101" pitchFamily="66" charset="0"/>
              </a:rPr>
              <a:t>Δ</a:t>
            </a:r>
            <a:r>
              <a:rPr lang="en-US" altLang="zh-CN" sz="3000" b="1">
                <a:latin typeface="Monotype Corsiva" panose="03010101010201010101" pitchFamily="66" charset="0"/>
                <a:ea typeface="宋体" panose="02010600030101010101" pitchFamily="2" charset="-122"/>
              </a:rPr>
              <a:t>f = c </a:t>
            </a:r>
            <a:r>
              <a:rPr lang="el-GR" altLang="zh-CN" sz="3000" b="1">
                <a:latin typeface="Monotype Corsiva" panose="03010101010201010101" pitchFamily="66" charset="0"/>
              </a:rPr>
              <a:t>ΔΛ</a:t>
            </a:r>
            <a:r>
              <a:rPr lang="en-US" altLang="zh-CN" sz="3000" b="1">
                <a:latin typeface="Monotype Corsiva" panose="03010101010201010101" pitchFamily="66" charset="0"/>
                <a:ea typeface="宋体" panose="02010600030101010101" pitchFamily="2" charset="-122"/>
              </a:rPr>
              <a:t>/ </a:t>
            </a:r>
            <a:r>
              <a:rPr lang="el-GR" altLang="zh-CN" sz="3000" b="1">
                <a:latin typeface="Monotype Corsiva" panose="03010101010201010101" pitchFamily="66" charset="0"/>
              </a:rPr>
              <a:t>Λ</a:t>
            </a:r>
            <a:r>
              <a:rPr lang="en-US" altLang="zh-CN" sz="3000" b="1" baseline="30000">
                <a:latin typeface="Monotype Corsiva" panose="03010101010201010101" pitchFamily="66" charset="0"/>
                <a:ea typeface="宋体" panose="02010600030101010101" pitchFamily="2" charset="-122"/>
              </a:rPr>
              <a:t>2</a:t>
            </a:r>
          </a:p>
          <a:p>
            <a:pPr eaLnBrk="1" hangingPunct="1">
              <a:lnSpc>
                <a:spcPct val="90000"/>
              </a:lnSpc>
              <a:buFontTx/>
              <a:buChar char="•"/>
            </a:pPr>
            <a:r>
              <a:rPr lang="en-US" altLang="zh-CN" sz="3000" b="1">
                <a:latin typeface="Monotype Corsiva" panose="03010101010201010101" pitchFamily="66" charset="0"/>
                <a:ea typeface="宋体" panose="02010600030101010101" pitchFamily="2" charset="-122"/>
              </a:rPr>
              <a:t>Example1: </a:t>
            </a:r>
            <a:r>
              <a:rPr lang="en-US" altLang="zh-CN" sz="3000" b="1">
                <a:ea typeface="宋体" panose="02010600030101010101" pitchFamily="2" charset="-122"/>
              </a:rPr>
              <a:t>It is desired to send a sequence of computer screen images over an optical fiber. The screen is 1024x768 pixels, each pixel being 24 bits. There are 60 screen images per second. How much bandwidth is needed, and how many microns of wavelength  are needed for this band at 1.3 microns?                                  </a:t>
            </a:r>
            <a:r>
              <a:rPr lang="en-US" altLang="zh-CN" sz="3000" b="1">
                <a:ea typeface="宋体" panose="02010600030101010101" pitchFamily="2" charset="-122"/>
                <a:hlinkClick r:id="rId2" action="ppaction://hlinksldjump"/>
              </a:rPr>
              <a:t>solution</a:t>
            </a:r>
            <a:endParaRPr lang="el-GR" altLang="zh-CN" sz="3000"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D6BB9BB-9313-4139-AE09-046407FD0064}" type="datetime1">
              <a:rPr lang="zh-CN" altLang="en-US" smtClean="0"/>
              <a:pPr/>
              <a:t>2019/9/11</a:t>
            </a:fld>
            <a:endParaRPr lang="en-US" altLang="zh-CN" smtClean="0"/>
          </a:p>
        </p:txBody>
      </p:sp>
      <p:sp>
        <p:nvSpPr>
          <p:cNvPr id="409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09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BF111E-C2E4-49CF-8739-95004FBB9584}" type="slidenum">
              <a:rPr lang="zh-CN" altLang="en-US" smtClean="0"/>
              <a:pPr/>
              <a:t>36</a:t>
            </a:fld>
            <a:endParaRPr lang="en-US" altLang="zh-CN" smtClean="0"/>
          </a:p>
        </p:txBody>
      </p:sp>
      <p:sp>
        <p:nvSpPr>
          <p:cNvPr id="40965" name="Rectangle 4"/>
          <p:cNvSpPr>
            <a:spLocks noChangeArrowheads="1"/>
          </p:cNvSpPr>
          <p:nvPr/>
        </p:nvSpPr>
        <p:spPr bwMode="auto">
          <a:xfrm>
            <a:off x="254000" y="1430338"/>
            <a:ext cx="8472488"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457200" indent="-457200" defTabSz="1120775">
              <a:spcBef>
                <a:spcPct val="20000"/>
              </a:spcBef>
              <a:buClr>
                <a:schemeClr val="accent2"/>
              </a:buClr>
              <a:buAutoNum type="alphaLcParenR"/>
              <a:defRPr sz="2400">
                <a:solidFill>
                  <a:schemeClr val="tx1"/>
                </a:solidFill>
                <a:latin typeface="Times New Roman" panose="02020603050405020304" pitchFamily="18" charset="0"/>
              </a:defRPr>
            </a:lvl1pPr>
            <a:lvl2pPr marL="941388" indent="-381000" defTabSz="1120775">
              <a:spcBef>
                <a:spcPct val="20000"/>
              </a:spcBef>
              <a:buClr>
                <a:schemeClr val="accent2"/>
              </a:buClr>
              <a:buChar char="–"/>
              <a:defRPr sz="2000">
                <a:solidFill>
                  <a:schemeClr val="tx1"/>
                </a:solidFill>
                <a:latin typeface="Times New Roman" panose="02020603050405020304" pitchFamily="18" charset="0"/>
              </a:defRPr>
            </a:lvl2pPr>
            <a:lvl3pPr marL="1577975" indent="-457200" defTabSz="1120775">
              <a:spcBef>
                <a:spcPct val="20000"/>
              </a:spcBef>
              <a:buClr>
                <a:schemeClr val="accent2"/>
              </a:buClr>
              <a:buChar char="•"/>
              <a:defRPr sz="2400">
                <a:solidFill>
                  <a:schemeClr val="tx1"/>
                </a:solidFill>
                <a:latin typeface="Times New Roman" panose="02020603050405020304" pitchFamily="18" charset="0"/>
              </a:defRPr>
            </a:lvl3pPr>
            <a:lvl4pPr marL="2060575" indent="-381000" defTabSz="1120775">
              <a:spcBef>
                <a:spcPct val="20000"/>
              </a:spcBef>
              <a:buClr>
                <a:schemeClr val="accent2"/>
              </a:buClr>
              <a:buChar char="–"/>
              <a:defRPr sz="2000">
                <a:solidFill>
                  <a:schemeClr val="tx1"/>
                </a:solidFill>
                <a:latin typeface="Times New Roman" panose="02020603050405020304" pitchFamily="18" charset="0"/>
              </a:defRPr>
            </a:lvl4pPr>
            <a:lvl5pPr marL="2620963" indent="-381000" defTabSz="1120775">
              <a:spcBef>
                <a:spcPct val="20000"/>
              </a:spcBef>
              <a:buClr>
                <a:schemeClr val="accent2"/>
              </a:buClr>
              <a:buChar char="»"/>
              <a:defRPr sz="2000">
                <a:solidFill>
                  <a:schemeClr val="tx1"/>
                </a:solidFill>
                <a:latin typeface="Times New Roman" panose="02020603050405020304" pitchFamily="18" charset="0"/>
              </a:defRPr>
            </a:lvl5pPr>
            <a:lvl6pPr marL="3078163" indent="-3810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535363" indent="-3810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992563" indent="-3810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449763" indent="-381000"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l-GR" altLang="zh-CN" sz="2800" b="1">
                <a:latin typeface="Monotype Corsiva" panose="03010101010201010101" pitchFamily="66" charset="0"/>
              </a:rPr>
              <a:t>Δ</a:t>
            </a:r>
            <a:r>
              <a:rPr lang="en-US" altLang="zh-CN" sz="2800" b="1">
                <a:latin typeface="Monotype Corsiva" panose="03010101010201010101" pitchFamily="66" charset="0"/>
                <a:ea typeface="宋体" panose="02010600030101010101" pitchFamily="2" charset="-122"/>
              </a:rPr>
              <a:t>f = c </a:t>
            </a:r>
            <a:r>
              <a:rPr lang="el-GR" altLang="zh-CN" sz="2800" b="1">
                <a:latin typeface="Monotype Corsiva" panose="03010101010201010101" pitchFamily="66" charset="0"/>
              </a:rPr>
              <a:t>ΔΛ</a:t>
            </a:r>
            <a:r>
              <a:rPr lang="en-US" altLang="zh-CN" sz="2800" b="1">
                <a:latin typeface="Monotype Corsiva" panose="03010101010201010101" pitchFamily="66" charset="0"/>
                <a:ea typeface="宋体" panose="02010600030101010101" pitchFamily="2" charset="-122"/>
              </a:rPr>
              <a:t>/ </a:t>
            </a:r>
            <a:r>
              <a:rPr lang="el-GR" altLang="zh-CN" sz="2800" b="1">
                <a:latin typeface="Monotype Corsiva" panose="03010101010201010101" pitchFamily="66" charset="0"/>
              </a:rPr>
              <a:t>Λ</a:t>
            </a:r>
            <a:r>
              <a:rPr lang="en-US" altLang="zh-CN" sz="2800" b="1" baseline="30000">
                <a:latin typeface="Monotype Corsiva" panose="03010101010201010101" pitchFamily="66" charset="0"/>
                <a:ea typeface="宋体" panose="02010600030101010101" pitchFamily="2" charset="-122"/>
              </a:rPr>
              <a:t>2</a:t>
            </a:r>
          </a:p>
          <a:p>
            <a:pPr eaLnBrk="1" hangingPunct="1">
              <a:lnSpc>
                <a:spcPct val="90000"/>
              </a:lnSpc>
              <a:buFontTx/>
              <a:buChar char="•"/>
            </a:pPr>
            <a:r>
              <a:rPr lang="en-US" altLang="zh-CN" sz="2800" b="1">
                <a:ea typeface="宋体" panose="02010600030101010101" pitchFamily="2" charset="-122"/>
              </a:rPr>
              <a:t>Solution:</a:t>
            </a:r>
          </a:p>
          <a:p>
            <a:pPr eaLnBrk="1" hangingPunct="1">
              <a:lnSpc>
                <a:spcPct val="90000"/>
              </a:lnSpc>
              <a:buFontTx/>
              <a:buAutoNum type="arabicParenBoth"/>
            </a:pPr>
            <a:r>
              <a:rPr lang="en-US" altLang="zh-CN" sz="2800">
                <a:ea typeface="宋体" panose="02010600030101010101" pitchFamily="2" charset="-122"/>
              </a:rPr>
              <a:t>The data rate is 1024 ×768 ×24 ×60 bps, which is 1080 Mbps. </a:t>
            </a:r>
          </a:p>
          <a:p>
            <a:pPr eaLnBrk="1" hangingPunct="1">
              <a:lnSpc>
                <a:spcPct val="90000"/>
              </a:lnSpc>
              <a:buFontTx/>
              <a:buAutoNum type="arabicParenBoth"/>
            </a:pPr>
            <a:r>
              <a:rPr lang="en-US" altLang="zh-CN" sz="2800">
                <a:ea typeface="宋体" panose="02010600030101010101" pitchFamily="2" charset="-122"/>
              </a:rPr>
              <a:t>For simplicity, let us assume 1 bps per Hz. </a:t>
            </a:r>
          </a:p>
          <a:p>
            <a:pPr eaLnBrk="1" hangingPunct="1">
              <a:lnSpc>
                <a:spcPct val="90000"/>
              </a:lnSpc>
              <a:buFontTx/>
              <a:buNone/>
            </a:pPr>
            <a:r>
              <a:rPr lang="en-US" altLang="zh-CN" sz="2800">
                <a:ea typeface="宋体" panose="02010600030101010101" pitchFamily="2" charset="-122"/>
              </a:rPr>
              <a:t>     we  get </a:t>
            </a:r>
            <a:r>
              <a:rPr lang="el-GR" altLang="zh-CN" sz="2800" b="1">
                <a:latin typeface="Monotype Corsiva" panose="03010101010201010101" pitchFamily="66" charset="0"/>
              </a:rPr>
              <a:t>Δ</a:t>
            </a:r>
            <a:r>
              <a:rPr lang="el-GR" altLang="zh-CN" sz="2800"/>
              <a:t> </a:t>
            </a:r>
            <a:r>
              <a:rPr lang="en-US" altLang="zh-CN" sz="2800">
                <a:ea typeface="宋体" panose="02010600030101010101" pitchFamily="2" charset="-122"/>
              </a:rPr>
              <a:t>λ =λ</a:t>
            </a:r>
            <a:r>
              <a:rPr lang="en-US" altLang="zh-CN" sz="2800" baseline="30000">
                <a:ea typeface="宋体" panose="02010600030101010101" pitchFamily="2" charset="-122"/>
              </a:rPr>
              <a:t>2 </a:t>
            </a:r>
            <a:r>
              <a:rPr lang="el-GR" altLang="zh-CN" sz="2800" b="1">
                <a:latin typeface="Monotype Corsiva" panose="03010101010201010101" pitchFamily="66" charset="0"/>
              </a:rPr>
              <a:t>Δ</a:t>
            </a:r>
            <a:r>
              <a:rPr lang="el-GR" altLang="zh-CN" sz="2800"/>
              <a:t> </a:t>
            </a:r>
            <a:r>
              <a:rPr lang="en-US" altLang="zh-CN" sz="2800" i="1">
                <a:ea typeface="宋体" panose="02010600030101010101" pitchFamily="2" charset="-122"/>
              </a:rPr>
              <a:t>f /</a:t>
            </a:r>
            <a:r>
              <a:rPr lang="en-US" altLang="zh-CN" sz="2800">
                <a:ea typeface="宋体" panose="02010600030101010101" pitchFamily="2" charset="-122"/>
              </a:rPr>
              <a:t>c. We have </a:t>
            </a:r>
            <a:r>
              <a:rPr lang="el-GR" altLang="zh-CN" sz="2800" b="1">
                <a:latin typeface="Monotype Corsiva" panose="03010101010201010101" pitchFamily="66" charset="0"/>
              </a:rPr>
              <a:t>Δ</a:t>
            </a:r>
            <a:r>
              <a:rPr lang="el-GR" altLang="zh-CN" sz="2800"/>
              <a:t> </a:t>
            </a:r>
            <a:r>
              <a:rPr lang="en-US" altLang="zh-CN" sz="2800" i="1">
                <a:ea typeface="宋体" panose="02010600030101010101" pitchFamily="2" charset="-122"/>
              </a:rPr>
              <a:t>f </a:t>
            </a:r>
            <a:r>
              <a:rPr lang="en-US" altLang="zh-CN" sz="2800">
                <a:ea typeface="宋体" panose="02010600030101010101" pitchFamily="2" charset="-122"/>
              </a:rPr>
              <a:t>= 1.08 ×10</a:t>
            </a:r>
            <a:r>
              <a:rPr lang="en-US" altLang="zh-CN" sz="2800" baseline="30000">
                <a:ea typeface="宋体" panose="02010600030101010101" pitchFamily="2" charset="-122"/>
              </a:rPr>
              <a:t> 9</a:t>
            </a:r>
            <a:r>
              <a:rPr lang="en-US" altLang="zh-CN" sz="2800">
                <a:ea typeface="宋体" panose="02010600030101010101" pitchFamily="2" charset="-122"/>
              </a:rPr>
              <a:t> , so </a:t>
            </a:r>
            <a:r>
              <a:rPr lang="el-GR" altLang="zh-CN" sz="2800" b="1">
                <a:latin typeface="Monotype Corsiva" panose="03010101010201010101" pitchFamily="66" charset="0"/>
              </a:rPr>
              <a:t>Δ</a:t>
            </a:r>
            <a:r>
              <a:rPr lang="el-GR" altLang="zh-CN" sz="2800"/>
              <a:t> </a:t>
            </a:r>
            <a:r>
              <a:rPr lang="en-US" altLang="zh-CN" sz="2800">
                <a:ea typeface="宋体" panose="02010600030101010101" pitchFamily="2" charset="-122"/>
              </a:rPr>
              <a:t>λ =6.08 ×10 </a:t>
            </a:r>
            <a:r>
              <a:rPr lang="en-US" altLang="zh-CN" sz="2800" baseline="30000">
                <a:ea typeface="宋体" panose="02010600030101010101" pitchFamily="2" charset="-122"/>
              </a:rPr>
              <a:t>-10</a:t>
            </a:r>
            <a:r>
              <a:rPr lang="en-US" altLang="zh-CN" sz="2800">
                <a:ea typeface="宋体" panose="02010600030101010101" pitchFamily="2" charset="-122"/>
              </a:rPr>
              <a:t> microns. The range of wavelengths used is very short.</a:t>
            </a:r>
            <a:endParaRPr lang="el-GR" altLang="zh-CN" sz="2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5FF19D-3E85-4FA1-A49F-14A64D788407}" type="datetime1">
              <a:rPr lang="zh-CN" altLang="en-US" smtClean="0"/>
              <a:pPr/>
              <a:t>2019/9/11</a:t>
            </a:fld>
            <a:endParaRPr lang="en-US" altLang="zh-CN" smtClean="0"/>
          </a:p>
        </p:txBody>
      </p:sp>
      <p:sp>
        <p:nvSpPr>
          <p:cNvPr id="419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9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E79F68-F8DD-490D-A011-1295468AF6F6}" type="slidenum">
              <a:rPr lang="zh-CN" altLang="en-US" smtClean="0"/>
              <a:pPr/>
              <a:t>37</a:t>
            </a:fld>
            <a:endParaRPr lang="en-US" altLang="zh-CN" smtClean="0"/>
          </a:p>
        </p:txBody>
      </p:sp>
      <p:sp>
        <p:nvSpPr>
          <p:cNvPr id="419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Fiber Cables</a:t>
            </a:r>
          </a:p>
        </p:txBody>
      </p:sp>
      <p:sp>
        <p:nvSpPr>
          <p:cNvPr id="41990" name="Rectangle 3"/>
          <p:cNvSpPr>
            <a:spLocks noGrp="1" noChangeArrowheads="1"/>
          </p:cNvSpPr>
          <p:nvPr>
            <p:ph type="body" idx="1"/>
          </p:nvPr>
        </p:nvSpPr>
        <p:spPr>
          <a:xfrm>
            <a:off x="1301750" y="5207000"/>
            <a:ext cx="7842250" cy="838200"/>
          </a:xfrm>
        </p:spPr>
        <p:txBody>
          <a:bodyPr/>
          <a:lstStyle/>
          <a:p>
            <a:pPr eaLnBrk="1" hangingPunct="1">
              <a:lnSpc>
                <a:spcPct val="90000"/>
              </a:lnSpc>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Side view of a single fiber.</a:t>
            </a:r>
          </a:p>
          <a:p>
            <a:pPr eaLnBrk="1" hangingPunct="1">
              <a:lnSpc>
                <a:spcPct val="90000"/>
              </a:lnSpc>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End view of a sheath with three fibers.</a:t>
            </a:r>
          </a:p>
        </p:txBody>
      </p:sp>
      <p:pic>
        <p:nvPicPr>
          <p:cNvPr id="41991" name="Picture 4" descr="2-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2184400"/>
            <a:ext cx="823595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96C0B8-BDC3-42D7-ABD9-42D20B538252}" type="datetime1">
              <a:rPr lang="zh-CN" altLang="en-US" smtClean="0"/>
              <a:pPr/>
              <a:t>2019/9/11</a:t>
            </a:fld>
            <a:endParaRPr lang="en-US" altLang="zh-CN" smtClean="0"/>
          </a:p>
        </p:txBody>
      </p:sp>
      <p:sp>
        <p:nvSpPr>
          <p:cNvPr id="430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30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03CB45-A284-4821-8F60-41EC1BE575A3}" type="slidenum">
              <a:rPr lang="zh-CN" altLang="en-US" smtClean="0"/>
              <a:pPr/>
              <a:t>38</a:t>
            </a:fld>
            <a:endParaRPr lang="en-US" altLang="zh-CN" smtClean="0"/>
          </a:p>
        </p:txBody>
      </p:sp>
      <p:sp>
        <p:nvSpPr>
          <p:cNvPr id="120836" name="Rectangle 4"/>
          <p:cNvSpPr>
            <a:spLocks noGrp="1" noChangeArrowheads="1"/>
          </p:cNvSpPr>
          <p:nvPr>
            <p:ph type="title"/>
          </p:nvPr>
        </p:nvSpPr>
        <p:spPr>
          <a:xfrm>
            <a:off x="195263" y="188913"/>
            <a:ext cx="8015287" cy="914400"/>
          </a:xfrm>
          <a:noFill/>
        </p:spPr>
        <p:txBody>
          <a:bodyPr/>
          <a:lstStyle/>
          <a:p>
            <a:pPr eaLnBrk="1" hangingPunct="1"/>
            <a:r>
              <a:rPr lang="zh-CN" altLang="en-US" smtClean="0">
                <a:ea typeface="宋体" panose="02010600030101010101" pitchFamily="2" charset="-122"/>
              </a:rPr>
              <a:t>光纤的规格</a:t>
            </a:r>
          </a:p>
        </p:txBody>
      </p:sp>
      <p:graphicFrame>
        <p:nvGraphicFramePr>
          <p:cNvPr id="120837" name="Group 5"/>
          <p:cNvGraphicFramePr>
            <a:graphicFrameLocks noGrp="1"/>
          </p:cNvGraphicFramePr>
          <p:nvPr/>
        </p:nvGraphicFramePr>
        <p:xfrm>
          <a:off x="609600" y="1484313"/>
          <a:ext cx="7924800" cy="2190751"/>
        </p:xfrm>
        <a:graphic>
          <a:graphicData uri="http://schemas.openxmlformats.org/drawingml/2006/table">
            <a:tbl>
              <a:tblPr/>
              <a:tblGrid>
                <a:gridCol w="2641600"/>
                <a:gridCol w="2641600"/>
                <a:gridCol w="2641600"/>
              </a:tblGrid>
              <a:tr h="438150">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光纤类型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玻璃芯（微米）</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覆层（微米）</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6563">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150">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100/140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9738">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8.3/125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000">
                          <a:solidFill>
                            <a:schemeClr val="tx1"/>
                          </a:solidFill>
                          <a:latin typeface="Times New Roman" panose="02020603050405020304" pitchFamily="18" charset="0"/>
                        </a:defRPr>
                      </a:lvl1pPr>
                      <a:lvl2pPr marL="990600" indent="-533400">
                        <a:spcBef>
                          <a:spcPct val="20000"/>
                        </a:spcBef>
                        <a:buClr>
                          <a:schemeClr val="accent2"/>
                        </a:buClr>
                        <a:defRPr>
                          <a:solidFill>
                            <a:schemeClr val="tx1"/>
                          </a:solidFill>
                          <a:latin typeface="Times New Roman" panose="02020603050405020304" pitchFamily="18" charset="0"/>
                        </a:defRPr>
                      </a:lvl2pPr>
                      <a:lvl3pPr marL="1371600" indent="-457200">
                        <a:spcBef>
                          <a:spcPct val="20000"/>
                        </a:spcBef>
                        <a:buClr>
                          <a:schemeClr val="accent2"/>
                        </a:buClr>
                        <a:defRPr sz="2000">
                          <a:solidFill>
                            <a:schemeClr val="tx1"/>
                          </a:solidFill>
                          <a:latin typeface="Times New Roman" panose="02020603050405020304" pitchFamily="18" charset="0"/>
                        </a:defRPr>
                      </a:lvl3pPr>
                      <a:lvl4pPr marL="1752600" indent="-381000">
                        <a:spcBef>
                          <a:spcPct val="20000"/>
                        </a:spcBef>
                        <a:buClr>
                          <a:schemeClr val="accent2"/>
                        </a:buClr>
                        <a:defRPr>
                          <a:solidFill>
                            <a:schemeClr val="tx1"/>
                          </a:solidFill>
                          <a:latin typeface="Times New Roman" panose="02020603050405020304" pitchFamily="18" charset="0"/>
                        </a:defRPr>
                      </a:lvl4pPr>
                      <a:lvl5pPr marL="2209800" indent="-381000">
                        <a:spcBef>
                          <a:spcPct val="20000"/>
                        </a:spcBef>
                        <a:buClr>
                          <a:schemeClr val="accent2"/>
                        </a:buClr>
                        <a:defRPr>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0863" name="Rectangle 31"/>
          <p:cNvSpPr>
            <a:spLocks noChangeArrowheads="1"/>
          </p:cNvSpPr>
          <p:nvPr/>
        </p:nvSpPr>
        <p:spPr bwMode="auto">
          <a:xfrm>
            <a:off x="609600" y="3827463"/>
            <a:ext cx="7924800"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Char char="n"/>
            </a:pPr>
            <a:r>
              <a:rPr lang="zh-CN" altLang="en-US" dirty="0">
                <a:ea typeface="宋体" panose="02010600030101010101" pitchFamily="2" charset="-122"/>
              </a:rPr>
              <a:t>光纤的规格通常用玻璃芯与覆层的直径比值来表示，其中</a:t>
            </a:r>
            <a:r>
              <a:rPr lang="en-US" altLang="zh-CN" dirty="0">
                <a:ea typeface="宋体" panose="02010600030101010101" pitchFamily="2" charset="-122"/>
              </a:rPr>
              <a:t>8.3/125</a:t>
            </a:r>
            <a:r>
              <a:rPr lang="zh-CN" altLang="en-US" dirty="0">
                <a:ea typeface="宋体" panose="02010600030101010101" pitchFamily="2" charset="-122"/>
              </a:rPr>
              <a:t>的光纤只用于单模光纤。</a:t>
            </a:r>
          </a:p>
          <a:p>
            <a:pPr eaLnBrk="1" hangingPunct="1">
              <a:buFont typeface="Wingdings" panose="05000000000000000000" pitchFamily="2" charset="2"/>
              <a:buNone/>
            </a:pPr>
            <a:endParaRPr lang="zh-CN" altLang="en-US" dirty="0">
              <a:ea typeface="宋体" panose="02010600030101010101" pitchFamily="2" charset="-122"/>
            </a:endParaRPr>
          </a:p>
          <a:p>
            <a:pPr eaLnBrk="1" hangingPunct="1">
              <a:buFont typeface="Wingdings" panose="05000000000000000000" pitchFamily="2" charset="2"/>
              <a:buChar char="n"/>
            </a:pPr>
            <a:r>
              <a:rPr lang="zh-CN" altLang="en-US" dirty="0">
                <a:ea typeface="宋体" panose="02010600030101010101" pitchFamily="2" charset="-122"/>
              </a:rPr>
              <a:t>单模光纤的传输率较高，但比多模光纤更难制造，价格更高。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additive="base">
                                        <p:cTn id="7" dur="500" fill="hold"/>
                                        <p:tgtEl>
                                          <p:spTgt spid="120836"/>
                                        </p:tgtEl>
                                        <p:attrNameLst>
                                          <p:attrName>ppt_x</p:attrName>
                                        </p:attrNameLst>
                                      </p:cBhvr>
                                      <p:tavLst>
                                        <p:tav tm="0">
                                          <p:val>
                                            <p:strVal val="#ppt_x"/>
                                          </p:val>
                                        </p:tav>
                                        <p:tav tm="100000">
                                          <p:val>
                                            <p:strVal val="#ppt_x"/>
                                          </p:val>
                                        </p:tav>
                                      </p:tavLst>
                                    </p:anim>
                                    <p:anim calcmode="lin" valueType="num">
                                      <p:cBhvr additive="base">
                                        <p:cTn id="8" dur="500" fill="hold"/>
                                        <p:tgtEl>
                                          <p:spTgt spid="12083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7" presetClass="entr" presetSubtype="1" fill="hold" nodeType="after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500" fill="hold"/>
                                        <p:tgtEl>
                                          <p:spTgt spid="120837"/>
                                        </p:tgtEl>
                                        <p:attrNameLst>
                                          <p:attrName>ppt_x</p:attrName>
                                        </p:attrNameLst>
                                      </p:cBhvr>
                                      <p:tavLst>
                                        <p:tav tm="0">
                                          <p:val>
                                            <p:strVal val="#ppt_x"/>
                                          </p:val>
                                        </p:tav>
                                        <p:tav tm="100000">
                                          <p:val>
                                            <p:strVal val="#ppt_x"/>
                                          </p:val>
                                        </p:tav>
                                      </p:tavLst>
                                    </p:anim>
                                    <p:anim calcmode="lin" valueType="num">
                                      <p:cBhvr>
                                        <p:cTn id="13" dur="500" fill="hold"/>
                                        <p:tgtEl>
                                          <p:spTgt spid="120837"/>
                                        </p:tgtEl>
                                        <p:attrNameLst>
                                          <p:attrName>ppt_y</p:attrName>
                                        </p:attrNameLst>
                                      </p:cBhvr>
                                      <p:tavLst>
                                        <p:tav tm="0">
                                          <p:val>
                                            <p:strVal val="#ppt_y-#ppt_h/2"/>
                                          </p:val>
                                        </p:tav>
                                        <p:tav tm="100000">
                                          <p:val>
                                            <p:strVal val="#ppt_y"/>
                                          </p:val>
                                        </p:tav>
                                      </p:tavLst>
                                    </p:anim>
                                    <p:anim calcmode="lin" valueType="num">
                                      <p:cBhvr>
                                        <p:cTn id="14" dur="500" fill="hold"/>
                                        <p:tgtEl>
                                          <p:spTgt spid="120837"/>
                                        </p:tgtEl>
                                        <p:attrNameLst>
                                          <p:attrName>ppt_w</p:attrName>
                                        </p:attrNameLst>
                                      </p:cBhvr>
                                      <p:tavLst>
                                        <p:tav tm="0">
                                          <p:val>
                                            <p:strVal val="#ppt_w"/>
                                          </p:val>
                                        </p:tav>
                                        <p:tav tm="100000">
                                          <p:val>
                                            <p:strVal val="#ppt_w"/>
                                          </p:val>
                                        </p:tav>
                                      </p:tavLst>
                                    </p:anim>
                                    <p:anim calcmode="lin" valueType="num">
                                      <p:cBhvr>
                                        <p:cTn id="15" dur="500" fill="hold"/>
                                        <p:tgtEl>
                                          <p:spTgt spid="120837"/>
                                        </p:tgtEl>
                                        <p:attrNameLst>
                                          <p:attrName>ppt_h</p:attrName>
                                        </p:attrNameLst>
                                      </p:cBhvr>
                                      <p:tavLst>
                                        <p:tav tm="0">
                                          <p:val>
                                            <p:fltVal val="0"/>
                                          </p:val>
                                        </p:tav>
                                        <p:tav tm="100000">
                                          <p:val>
                                            <p:strVal val="#ppt_h"/>
                                          </p:val>
                                        </p:tav>
                                      </p:tavLst>
                                    </p:anim>
                                  </p:childTnLst>
                                </p:cTn>
                              </p:par>
                            </p:childTnLst>
                          </p:cTn>
                        </p:par>
                        <p:par>
                          <p:cTn id="16" fill="hold" nodeType="afterGroup">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120863">
                                            <p:txEl>
                                              <p:pRg st="0" end="0"/>
                                            </p:txEl>
                                          </p:spTgt>
                                        </p:tgtEl>
                                        <p:attrNameLst>
                                          <p:attrName>style.visibility</p:attrName>
                                        </p:attrNameLst>
                                      </p:cBhvr>
                                      <p:to>
                                        <p:strVal val="visible"/>
                                      </p:to>
                                    </p:set>
                                    <p:animEffect transition="in" filter="dissolve">
                                      <p:cBhvr>
                                        <p:cTn id="19" dur="500"/>
                                        <p:tgtEl>
                                          <p:spTgt spid="120863">
                                            <p:txEl>
                                              <p:pRg st="0" end="0"/>
                                            </p:txEl>
                                          </p:spTgt>
                                        </p:tgtEl>
                                      </p:cBhvr>
                                    </p:animEffect>
                                  </p:childTnLst>
                                </p:cTn>
                              </p:par>
                            </p:childTnLst>
                          </p:cTn>
                        </p:par>
                        <p:par>
                          <p:cTn id="20" fill="hold" nodeType="afterGroup">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20863">
                                            <p:txEl>
                                              <p:pRg st="2" end="2"/>
                                            </p:txEl>
                                          </p:spTgt>
                                        </p:tgtEl>
                                        <p:attrNameLst>
                                          <p:attrName>style.visibility</p:attrName>
                                        </p:attrNameLst>
                                      </p:cBhvr>
                                      <p:to>
                                        <p:strVal val="visible"/>
                                      </p:to>
                                    </p:set>
                                    <p:animEffect transition="in" filter="dissolve">
                                      <p:cBhvr>
                                        <p:cTn id="23" dur="500"/>
                                        <p:tgtEl>
                                          <p:spTgt spid="1208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utoUpdateAnimBg="0"/>
      <p:bldP spid="12086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E671D5-EBC6-4781-A47B-5B8BAFB41A54}" type="datetime1">
              <a:rPr lang="zh-CN" altLang="en-US" smtClean="0"/>
              <a:pPr/>
              <a:t>2019/9/11</a:t>
            </a:fld>
            <a:endParaRPr lang="en-US" altLang="zh-CN" smtClean="0"/>
          </a:p>
        </p:txBody>
      </p:sp>
      <p:sp>
        <p:nvSpPr>
          <p:cNvPr id="440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40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C95E78-A323-4459-9740-0C78F69BC6E6}" type="slidenum">
              <a:rPr lang="zh-CN" altLang="en-US" smtClean="0"/>
              <a:pPr/>
              <a:t>39</a:t>
            </a:fld>
            <a:endParaRPr lang="en-US" altLang="zh-CN" smtClean="0"/>
          </a:p>
        </p:txBody>
      </p:sp>
      <p:sp>
        <p:nvSpPr>
          <p:cNvPr id="4403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Fiber Cables (2)</a:t>
            </a:r>
          </a:p>
        </p:txBody>
      </p:sp>
      <p:sp>
        <p:nvSpPr>
          <p:cNvPr id="44038"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comparison of semiconductor diodes and LEDs as light sources.</a:t>
            </a:r>
          </a:p>
        </p:txBody>
      </p:sp>
      <p:pic>
        <p:nvPicPr>
          <p:cNvPr id="44039" name="Picture 4" descr="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871663"/>
            <a:ext cx="7823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ED8592-F45E-4C3C-A9FD-8948586674EB}" type="datetime1">
              <a:rPr lang="zh-CN" altLang="en-US" smtClean="0"/>
              <a:pPr/>
              <a:t>2019/9/11</a:t>
            </a:fld>
            <a:endParaRPr lang="en-US" altLang="zh-CN" smtClean="0"/>
          </a:p>
        </p:txBody>
      </p:sp>
      <p:sp>
        <p:nvSpPr>
          <p:cNvPr id="71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D021A6-D0D6-49D8-A281-1270CF8F9917}" type="slidenum">
              <a:rPr lang="zh-CN" altLang="en-US" smtClean="0"/>
              <a:pPr/>
              <a:t>4</a:t>
            </a:fld>
            <a:endParaRPr lang="en-US" altLang="zh-CN" smtClean="0"/>
          </a:p>
        </p:txBody>
      </p:sp>
      <p:sp>
        <p:nvSpPr>
          <p:cNvPr id="7173" name="Rectangle 4"/>
          <p:cNvSpPr>
            <a:spLocks noGrp="1" noChangeArrowheads="1"/>
          </p:cNvSpPr>
          <p:nvPr>
            <p:ph type="body" idx="1"/>
          </p:nvPr>
        </p:nvSpPr>
        <p:spPr>
          <a:xfrm>
            <a:off x="266700" y="677863"/>
            <a:ext cx="8315325" cy="6180137"/>
          </a:xfrm>
          <a:noFill/>
        </p:spPr>
        <p:txBody>
          <a:bodyPr lIns="111967" tIns="55983" rIns="111967" bIns="55983"/>
          <a:lstStyle/>
          <a:p>
            <a:pPr marL="342900" indent="-342900" eaLnBrk="1" hangingPunct="1">
              <a:buFontTx/>
              <a:buChar char="•"/>
            </a:pPr>
            <a:r>
              <a:rPr lang="en-US" altLang="zh-CN" sz="2800" b="1" dirty="0" smtClean="0">
                <a:ea typeface="宋体" panose="02010600030101010101" pitchFamily="2" charset="-122"/>
              </a:rPr>
              <a:t>Synchronous </a:t>
            </a:r>
            <a:r>
              <a:rPr lang="zh-CN" altLang="en-US" sz="2800" b="1" dirty="0" smtClean="0">
                <a:ea typeface="宋体" panose="02010600030101010101" pitchFamily="2" charset="-122"/>
              </a:rPr>
              <a:t>（同步）</a:t>
            </a:r>
          </a:p>
          <a:p>
            <a:pPr marL="742950" lvl="1" indent="-285750" eaLnBrk="1" hangingPunct="1"/>
            <a:r>
              <a:rPr lang="en-US" altLang="zh-CN" sz="2800" b="1" dirty="0" smtClean="0">
                <a:ea typeface="宋体" panose="02010600030101010101" pitchFamily="2" charset="-122"/>
              </a:rPr>
              <a:t>There’s a clock embedded in </a:t>
            </a:r>
            <a:r>
              <a:rPr lang="en-US" altLang="zh-CN" sz="2400" b="1" dirty="0" smtClean="0">
                <a:ea typeface="宋体" panose="02010600030101010101" pitchFamily="2" charset="-122"/>
              </a:rPr>
              <a:t>the </a:t>
            </a:r>
            <a:r>
              <a:rPr lang="en-US" altLang="zh-CN" sz="2800" b="1" dirty="0" smtClean="0">
                <a:ea typeface="宋体" panose="02010600030101010101" pitchFamily="2" charset="-122"/>
              </a:rPr>
              <a:t>wire that guarantees all users of that wire are based on that clock.</a:t>
            </a:r>
          </a:p>
          <a:p>
            <a:pPr marL="342900" indent="-342900" eaLnBrk="1" hangingPunct="1">
              <a:buFontTx/>
              <a:buChar char="•"/>
            </a:pPr>
            <a:endParaRPr lang="en-US" altLang="zh-CN" sz="2800" b="1" dirty="0" smtClean="0">
              <a:ea typeface="宋体" panose="02010600030101010101" pitchFamily="2" charset="-122"/>
            </a:endParaRPr>
          </a:p>
          <a:p>
            <a:pPr marL="342900" indent="-342900" eaLnBrk="1" hangingPunct="1">
              <a:buFontTx/>
              <a:buChar char="•"/>
            </a:pPr>
            <a:r>
              <a:rPr lang="en-US" altLang="zh-CN" sz="2800" b="1" dirty="0" smtClean="0">
                <a:ea typeface="宋体" panose="02010600030101010101" pitchFamily="2" charset="-122"/>
              </a:rPr>
              <a:t>Asynchronous </a:t>
            </a:r>
            <a:r>
              <a:rPr lang="zh-CN" altLang="en-US" sz="2800" b="1" dirty="0" smtClean="0">
                <a:ea typeface="宋体" panose="02010600030101010101" pitchFamily="2" charset="-122"/>
              </a:rPr>
              <a:t>（异步）</a:t>
            </a:r>
          </a:p>
          <a:p>
            <a:pPr marL="742950" lvl="1" indent="-285750" eaLnBrk="1" hangingPunct="1"/>
            <a:r>
              <a:rPr lang="en-US" altLang="zh-CN" sz="2800" b="1" dirty="0" smtClean="0">
                <a:ea typeface="宋体" panose="02010600030101010101" pitchFamily="2" charset="-122"/>
              </a:rPr>
              <a:t>There’s no clock.  Users of the wire send signals when they feel like it.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A4171C-A4AD-47E9-8880-92F2B6FEAE72}" type="datetime1">
              <a:rPr lang="zh-CN" altLang="en-US" smtClean="0"/>
              <a:pPr/>
              <a:t>2019/9/11</a:t>
            </a:fld>
            <a:endParaRPr lang="en-US" altLang="zh-CN" smtClean="0"/>
          </a:p>
        </p:txBody>
      </p:sp>
      <p:sp>
        <p:nvSpPr>
          <p:cNvPr id="450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50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9B59C4-B9FB-4F18-B91E-70F1EABB77A1}" type="slidenum">
              <a:rPr lang="zh-CN" altLang="en-US" smtClean="0"/>
              <a:pPr/>
              <a:t>40</a:t>
            </a:fld>
            <a:endParaRPr lang="en-US" altLang="zh-CN" smtClean="0"/>
          </a:p>
        </p:txBody>
      </p:sp>
      <p:sp>
        <p:nvSpPr>
          <p:cNvPr id="450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Fiber Optic Networks</a:t>
            </a:r>
          </a:p>
        </p:txBody>
      </p:sp>
      <p:sp>
        <p:nvSpPr>
          <p:cNvPr id="4506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fiber optic ring with active repeaters(</a:t>
            </a:r>
            <a:r>
              <a:rPr lang="zh-CN" altLang="en-US" smtClean="0">
                <a:ea typeface="宋体" panose="02010600030101010101" pitchFamily="2" charset="-122"/>
              </a:rPr>
              <a:t>有源中继器</a:t>
            </a:r>
            <a:r>
              <a:rPr lang="en-US" altLang="zh-CN" smtClean="0">
                <a:ea typeface="宋体" panose="02010600030101010101" pitchFamily="2" charset="-122"/>
              </a:rPr>
              <a:t>).</a:t>
            </a:r>
          </a:p>
        </p:txBody>
      </p:sp>
      <p:pic>
        <p:nvPicPr>
          <p:cNvPr id="45063" name="Picture 4" descr="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911350"/>
            <a:ext cx="82962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B5B8B7-FED5-40CC-B8E7-5B878B312A16}" type="datetime1">
              <a:rPr lang="zh-CN" altLang="en-US" smtClean="0"/>
              <a:pPr/>
              <a:t>2019/9/11</a:t>
            </a:fld>
            <a:endParaRPr lang="en-US" altLang="zh-CN" smtClean="0"/>
          </a:p>
        </p:txBody>
      </p:sp>
      <p:sp>
        <p:nvSpPr>
          <p:cNvPr id="460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60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AC72A3-4097-4CC9-9236-1A13D1798D3D}" type="slidenum">
              <a:rPr lang="zh-CN" altLang="en-US" smtClean="0"/>
              <a:pPr/>
              <a:t>41</a:t>
            </a:fld>
            <a:endParaRPr lang="en-US" altLang="zh-CN" smtClean="0"/>
          </a:p>
        </p:txBody>
      </p:sp>
      <p:sp>
        <p:nvSpPr>
          <p:cNvPr id="460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Fiber Optic Networks (2)</a:t>
            </a:r>
          </a:p>
        </p:txBody>
      </p:sp>
      <p:sp>
        <p:nvSpPr>
          <p:cNvPr id="46086"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passive star connection in a fiber optics network.</a:t>
            </a:r>
          </a:p>
        </p:txBody>
      </p:sp>
      <p:pic>
        <p:nvPicPr>
          <p:cNvPr id="46087" name="Picture 4" descr="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423988"/>
            <a:ext cx="6376987"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9616D2-8E80-4171-B229-A95DAAC62500}" type="datetime1">
              <a:rPr lang="zh-CN" altLang="en-US" smtClean="0"/>
              <a:pPr/>
              <a:t>2019/9/11</a:t>
            </a:fld>
            <a:endParaRPr lang="en-US" altLang="zh-CN" smtClean="0"/>
          </a:p>
        </p:txBody>
      </p:sp>
      <p:sp>
        <p:nvSpPr>
          <p:cNvPr id="471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71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755AAF-1051-4AE5-AEBE-4C736A5C0A03}" type="slidenum">
              <a:rPr lang="zh-CN" altLang="en-US" smtClean="0"/>
              <a:pPr/>
              <a:t>42</a:t>
            </a:fld>
            <a:endParaRPr lang="en-US" altLang="zh-CN" smtClean="0"/>
          </a:p>
        </p:txBody>
      </p:sp>
      <p:graphicFrame>
        <p:nvGraphicFramePr>
          <p:cNvPr id="47109" name="Object 4"/>
          <p:cNvGraphicFramePr>
            <a:graphicFrameLocks noChangeAspect="1"/>
          </p:cNvGraphicFramePr>
          <p:nvPr>
            <p:ph idx="1"/>
          </p:nvPr>
        </p:nvGraphicFramePr>
        <p:xfrm>
          <a:off x="496888" y="1206500"/>
          <a:ext cx="7859712" cy="4432300"/>
        </p:xfrm>
        <a:graphic>
          <a:graphicData uri="http://schemas.openxmlformats.org/presentationml/2006/ole">
            <mc:AlternateContent xmlns:mc="http://schemas.openxmlformats.org/markup-compatibility/2006">
              <mc:Choice xmlns:v="urn:schemas-microsoft-com:vml" Requires="v">
                <p:oleObj spid="_x0000_s47111" name="文档" r:id="rId3" imgW="5627782" imgH="2129954" progId="Word.Document.8">
                  <p:embed/>
                </p:oleObj>
              </mc:Choice>
              <mc:Fallback>
                <p:oleObj name="文档" r:id="rId3" imgW="5627782" imgH="2129954"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8" y="1206500"/>
                        <a:ext cx="7859712"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25417-CFBB-4507-9863-5BE70FE9BD90}" type="datetime1">
              <a:rPr lang="zh-CN" altLang="en-US" smtClean="0"/>
              <a:pPr/>
              <a:t>2019/9/11</a:t>
            </a:fld>
            <a:endParaRPr lang="en-US" altLang="zh-CN" smtClean="0"/>
          </a:p>
        </p:txBody>
      </p:sp>
      <p:sp>
        <p:nvSpPr>
          <p:cNvPr id="481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81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0D0362-C009-4603-9A94-6FF455F77ABC}" type="slidenum">
              <a:rPr lang="zh-CN" altLang="en-US" smtClean="0"/>
              <a:pPr/>
              <a:t>43</a:t>
            </a:fld>
            <a:endParaRPr lang="en-US" altLang="zh-CN" smtClean="0"/>
          </a:p>
        </p:txBody>
      </p:sp>
      <p:sp>
        <p:nvSpPr>
          <p:cNvPr id="4813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Connectors</a:t>
            </a:r>
            <a:endParaRPr lang="zh-CN" altLang="en-US" smtClean="0">
              <a:ea typeface="宋体" panose="02010600030101010101" pitchFamily="2" charset="-122"/>
            </a:endParaRPr>
          </a:p>
        </p:txBody>
      </p:sp>
      <p:pic>
        <p:nvPicPr>
          <p:cNvPr id="48134" name="Picture 11" descr="coax-conn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3279775"/>
            <a:ext cx="26638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2" descr="db9-conn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5" y="3275013"/>
            <a:ext cx="2962275"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3" descr="rj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125" y="1127125"/>
            <a:ext cx="236378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14" descr="sc-conn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775" y="1144588"/>
            <a:ext cx="2160588"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15" descr="st-conne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50" y="1106488"/>
            <a:ext cx="2159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C61F9A-800F-4B2A-B90D-E03F19AC8E93}" type="datetime1">
              <a:rPr lang="zh-CN" altLang="en-US" smtClean="0"/>
              <a:pPr/>
              <a:t>2019/9/11</a:t>
            </a:fld>
            <a:endParaRPr lang="en-US" altLang="zh-CN" smtClean="0"/>
          </a:p>
        </p:txBody>
      </p:sp>
      <p:sp>
        <p:nvSpPr>
          <p:cNvPr id="491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91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5C660-4423-456F-B881-E9628DC10547}" type="slidenum">
              <a:rPr lang="zh-CN" altLang="en-US" smtClean="0"/>
              <a:pPr/>
              <a:t>44</a:t>
            </a:fld>
            <a:endParaRPr lang="en-US" altLang="zh-CN" smtClean="0"/>
          </a:p>
        </p:txBody>
      </p:sp>
      <p:sp>
        <p:nvSpPr>
          <p:cNvPr id="491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2.3 Wireless Transmission</a:t>
            </a:r>
          </a:p>
        </p:txBody>
      </p:sp>
      <p:sp>
        <p:nvSpPr>
          <p:cNvPr id="49158" name="Rectangle 3"/>
          <p:cNvSpPr>
            <a:spLocks noGrp="1" noChangeArrowheads="1"/>
          </p:cNvSpPr>
          <p:nvPr>
            <p:ph type="body" idx="1"/>
          </p:nvPr>
        </p:nvSpPr>
        <p:spPr>
          <a:xfrm>
            <a:off x="1127125" y="1731963"/>
            <a:ext cx="8016875" cy="4821237"/>
          </a:xfrm>
        </p:spPr>
        <p:txBody>
          <a:bodyPr/>
          <a:lstStyle/>
          <a:p>
            <a:pPr eaLnBrk="1" hangingPunct="1">
              <a:buFontTx/>
              <a:buChar char="•"/>
            </a:pPr>
            <a:r>
              <a:rPr lang="en-US" altLang="zh-CN" sz="3200" dirty="0" smtClean="0">
                <a:ea typeface="宋体" panose="02010600030101010101" pitchFamily="2" charset="-122"/>
              </a:rPr>
              <a:t>The Electromagnetic Spectrum</a:t>
            </a:r>
            <a:r>
              <a:rPr lang="zh-CN" altLang="en-US" sz="3200" dirty="0" smtClean="0">
                <a:ea typeface="宋体" panose="02010600030101010101" pitchFamily="2" charset="-122"/>
              </a:rPr>
              <a:t>电磁波谱</a:t>
            </a:r>
          </a:p>
          <a:p>
            <a:pPr eaLnBrk="1" hangingPunct="1">
              <a:buFontTx/>
              <a:buChar char="•"/>
            </a:pPr>
            <a:r>
              <a:rPr lang="en-US" altLang="zh-CN" sz="3200" dirty="0" smtClean="0">
                <a:ea typeface="宋体" panose="02010600030101010101" pitchFamily="2" charset="-122"/>
              </a:rPr>
              <a:t>Radio Transmission</a:t>
            </a:r>
            <a:r>
              <a:rPr lang="zh-CN" altLang="en-US" sz="3200" dirty="0" smtClean="0">
                <a:ea typeface="宋体" panose="02010600030101010101" pitchFamily="2" charset="-122"/>
              </a:rPr>
              <a:t>无线电传输</a:t>
            </a:r>
          </a:p>
          <a:p>
            <a:pPr eaLnBrk="1" hangingPunct="1">
              <a:buFontTx/>
              <a:buChar char="•"/>
            </a:pPr>
            <a:r>
              <a:rPr lang="en-US" altLang="zh-CN" sz="3200" dirty="0" smtClean="0">
                <a:ea typeface="宋体" panose="02010600030101010101" pitchFamily="2" charset="-122"/>
              </a:rPr>
              <a:t>Microwave Transmission</a:t>
            </a:r>
            <a:r>
              <a:rPr lang="zh-CN" altLang="en-US" sz="3200" dirty="0" smtClean="0">
                <a:ea typeface="宋体" panose="02010600030101010101" pitchFamily="2" charset="-122"/>
              </a:rPr>
              <a:t>微波传输</a:t>
            </a:r>
          </a:p>
          <a:p>
            <a:pPr eaLnBrk="1" hangingPunct="1">
              <a:buFontTx/>
              <a:buChar char="•"/>
            </a:pPr>
            <a:r>
              <a:rPr lang="en-US" altLang="zh-CN" sz="3200" dirty="0" smtClean="0">
                <a:ea typeface="宋体" panose="02010600030101010101" pitchFamily="2" charset="-122"/>
              </a:rPr>
              <a:t>Infrared and Millimeter Waves</a:t>
            </a:r>
            <a:r>
              <a:rPr lang="zh-CN" altLang="en-US" sz="3200" dirty="0" smtClean="0">
                <a:ea typeface="宋体" panose="02010600030101010101" pitchFamily="2" charset="-122"/>
              </a:rPr>
              <a:t>红外线与毫米波</a:t>
            </a:r>
          </a:p>
          <a:p>
            <a:pPr eaLnBrk="1" hangingPunct="1">
              <a:buFontTx/>
              <a:buChar char="•"/>
            </a:pPr>
            <a:r>
              <a:rPr lang="en-US" altLang="zh-CN" sz="3200" dirty="0" smtClean="0">
                <a:ea typeface="宋体" panose="02010600030101010101" pitchFamily="2" charset="-122"/>
              </a:rPr>
              <a:t>Lightwave Transmission</a:t>
            </a:r>
            <a:r>
              <a:rPr lang="zh-CN" altLang="en-US" sz="3200" dirty="0" smtClean="0">
                <a:ea typeface="宋体" panose="02010600030101010101" pitchFamily="2" charset="-122"/>
              </a:rPr>
              <a:t>光波传输</a:t>
            </a:r>
          </a:p>
          <a:p>
            <a:pPr eaLnBrk="1" hangingPunct="1">
              <a:buFontTx/>
              <a:buChar char="•"/>
            </a:pPr>
            <a:endParaRPr lang="zh-CN" altLang="en-US" sz="3200" dirty="0" smtClean="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066096-510D-4496-A21C-BF9019E944F6}" type="datetime1">
              <a:rPr lang="zh-CN" altLang="en-US" smtClean="0"/>
              <a:pPr/>
              <a:t>2019/9/11</a:t>
            </a:fld>
            <a:endParaRPr lang="en-US" altLang="zh-CN" smtClean="0"/>
          </a:p>
        </p:txBody>
      </p:sp>
      <p:sp>
        <p:nvSpPr>
          <p:cNvPr id="501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01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A4F991-CBCC-4774-B727-430E2DB771BA}" type="slidenum">
              <a:rPr lang="zh-CN" altLang="en-US" smtClean="0"/>
              <a:pPr/>
              <a:t>45</a:t>
            </a:fld>
            <a:endParaRPr lang="en-US" altLang="zh-CN" smtClean="0"/>
          </a:p>
        </p:txBody>
      </p:sp>
      <p:sp>
        <p:nvSpPr>
          <p:cNvPr id="501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Electromagnetic Spectrum</a:t>
            </a:r>
          </a:p>
        </p:txBody>
      </p:sp>
      <p:sp>
        <p:nvSpPr>
          <p:cNvPr id="50182" name="Rectangle 3"/>
          <p:cNvSpPr>
            <a:spLocks noGrp="1" noChangeArrowheads="1"/>
          </p:cNvSpPr>
          <p:nvPr>
            <p:ph type="body" idx="1"/>
          </p:nvPr>
        </p:nvSpPr>
        <p:spPr/>
        <p:txBody>
          <a:bodyPr/>
          <a:lstStyle/>
          <a:p>
            <a:pPr algn="ctr" eaLnBrk="1" hangingPunct="1">
              <a:buFontTx/>
              <a:buNone/>
            </a:pPr>
            <a:r>
              <a:rPr lang="en-US" altLang="zh-CN" sz="2000" dirty="0" smtClean="0">
                <a:ea typeface="宋体" panose="02010600030101010101" pitchFamily="2" charset="-122"/>
              </a:rPr>
              <a:t>The electromagnetic spectrum and its uses for communication.</a:t>
            </a:r>
          </a:p>
        </p:txBody>
      </p:sp>
      <p:pic>
        <p:nvPicPr>
          <p:cNvPr id="50183" name="Picture 4" descr="2-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9272" y="2290756"/>
            <a:ext cx="5898776" cy="327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912905" y="848220"/>
            <a:ext cx="7346577" cy="107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AutoNum type="alphaLcParenR"/>
              <a:defRPr sz="2400" kern="12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2pPr>
            <a:lvl3pPr marL="1371600" indent="-457200" algn="l" rtl="0" eaLnBrk="0" fontAlgn="base" hangingPunct="0">
              <a:spcBef>
                <a:spcPct val="20000"/>
              </a:spcBef>
              <a:spcAft>
                <a:spcPct val="0"/>
              </a:spcAft>
              <a:buClr>
                <a:schemeClr val="accent2"/>
              </a:buClr>
              <a:buChar char="•"/>
              <a:defRPr sz="2400" kern="1200">
                <a:solidFill>
                  <a:schemeClr val="tx1"/>
                </a:solidFill>
                <a:latin typeface="+mn-lt"/>
                <a:ea typeface="+mn-ea"/>
                <a:cs typeface="+mn-cs"/>
              </a:defRPr>
            </a:lvl3pPr>
            <a:lvl4pPr marL="17526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4pPr>
            <a:lvl5pPr marL="22098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Different bands have different uses:</a:t>
            </a:r>
          </a:p>
          <a:p>
            <a:pPr lvl="2">
              <a:buFont typeface="Wingdings" panose="05000000000000000000" pitchFamily="2" charset="2"/>
              <a:buChar char="l"/>
            </a:pPr>
            <a:r>
              <a:rPr lang="en-US" sz="2000" dirty="0" smtClean="0"/>
              <a:t>Radio: wide-area broadcast; Infrared/Light: line-of-sight </a:t>
            </a:r>
          </a:p>
          <a:p>
            <a:pPr lvl="2">
              <a:buFont typeface="Wingdings" panose="05000000000000000000" pitchFamily="2" charset="2"/>
              <a:buChar char="l"/>
            </a:pPr>
            <a:r>
              <a:rPr lang="en-US" sz="2000" dirty="0" smtClean="0"/>
              <a:t>Microwave: LANs and 3G/4G; </a:t>
            </a:r>
          </a:p>
          <a:p>
            <a:pPr marL="342900" indent="-342900">
              <a:buFont typeface="Wingdings" panose="05000000000000000000" pitchFamily="2" charset="2"/>
              <a:buChar char="l"/>
            </a:pPr>
            <a:endParaRPr lang="en-US" sz="20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50CE32-A33C-4294-AC95-75E07DBCED3B}" type="datetime1">
              <a:rPr lang="zh-CN" altLang="en-US" smtClean="0"/>
              <a:pPr/>
              <a:t>2019/9/11</a:t>
            </a:fld>
            <a:endParaRPr lang="en-US" altLang="zh-CN" smtClean="0"/>
          </a:p>
        </p:txBody>
      </p:sp>
      <p:sp>
        <p:nvSpPr>
          <p:cNvPr id="512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3465FC-5212-4521-8F10-9DE03C5703F0}" type="slidenum">
              <a:rPr lang="zh-CN" altLang="en-US" smtClean="0"/>
              <a:pPr/>
              <a:t>46</a:t>
            </a:fld>
            <a:endParaRPr lang="en-US" altLang="zh-CN" smtClean="0"/>
          </a:p>
        </p:txBody>
      </p:sp>
      <p:sp>
        <p:nvSpPr>
          <p:cNvPr id="512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Electromagnetic Spectrum</a:t>
            </a:r>
            <a:endParaRPr lang="zh-CN" altLang="en-US" smtClean="0">
              <a:ea typeface="宋体" panose="02010600030101010101" pitchFamily="2" charset="-122"/>
            </a:endParaRPr>
          </a:p>
        </p:txBody>
      </p:sp>
      <p:sp>
        <p:nvSpPr>
          <p:cNvPr id="51206" name="Text Box 4"/>
          <p:cNvSpPr txBox="1">
            <a:spLocks noChangeArrowheads="1"/>
          </p:cNvSpPr>
          <p:nvPr/>
        </p:nvSpPr>
        <p:spPr bwMode="auto">
          <a:xfrm>
            <a:off x="0" y="1190625"/>
            <a:ext cx="8953500" cy="598011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419100" indent="-419100" defTabSz="1120775">
              <a:spcBef>
                <a:spcPct val="20000"/>
              </a:spcBef>
              <a:buClr>
                <a:schemeClr val="accent2"/>
              </a:buClr>
              <a:buAutoNum type="alphaLcParenR"/>
              <a:defRPr sz="2400">
                <a:solidFill>
                  <a:schemeClr val="tx1"/>
                </a:solidFill>
                <a:latin typeface="Times New Roman" panose="02020603050405020304" pitchFamily="18" charset="0"/>
              </a:defRPr>
            </a:lvl1pPr>
            <a:lvl2pPr marL="908050" indent="-347663" defTabSz="1120775">
              <a:spcBef>
                <a:spcPct val="20000"/>
              </a:spcBef>
              <a:buClr>
                <a:schemeClr val="accent2"/>
              </a:buClr>
              <a:buChar char="–"/>
              <a:defRPr sz="2000">
                <a:solidFill>
                  <a:schemeClr val="tx1"/>
                </a:solidFill>
                <a:latin typeface="Times New Roman" panose="02020603050405020304" pitchFamily="18" charset="0"/>
              </a:defRPr>
            </a:lvl2pPr>
            <a:lvl3pPr marL="1398588" indent="-277813" defTabSz="1120775">
              <a:spcBef>
                <a:spcPct val="20000"/>
              </a:spcBef>
              <a:buClr>
                <a:schemeClr val="accent2"/>
              </a:buClr>
              <a:buChar char="•"/>
              <a:defRPr sz="2400">
                <a:solidFill>
                  <a:schemeClr val="tx1"/>
                </a:solidFill>
                <a:latin typeface="Times New Roman" panose="02020603050405020304" pitchFamily="18" charset="0"/>
              </a:defRPr>
            </a:lvl3pPr>
            <a:lvl4pPr marL="1912938" indent="-280988" defTabSz="1120775">
              <a:spcBef>
                <a:spcPct val="20000"/>
              </a:spcBef>
              <a:buClr>
                <a:schemeClr val="accent2"/>
              </a:buClr>
              <a:buChar char="–"/>
              <a:defRPr sz="2000">
                <a:solidFill>
                  <a:schemeClr val="tx1"/>
                </a:solidFill>
                <a:latin typeface="Times New Roman" panose="02020603050405020304" pitchFamily="18" charset="0"/>
              </a:defRPr>
            </a:lvl4pPr>
            <a:lvl5pPr marL="2425700" indent="-280988" defTabSz="1120775">
              <a:spcBef>
                <a:spcPct val="20000"/>
              </a:spcBef>
              <a:buClr>
                <a:schemeClr val="accent2"/>
              </a:buClr>
              <a:buChar char="»"/>
              <a:defRPr sz="2000">
                <a:solidFill>
                  <a:schemeClr val="tx1"/>
                </a:solidFill>
                <a:latin typeface="Times New Roman" panose="02020603050405020304" pitchFamily="18" charset="0"/>
              </a:defRPr>
            </a:lvl5pPr>
            <a:lvl6pPr marL="2882900" indent="-280988"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40100" indent="-280988"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97300" indent="-280988"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54500" indent="-280988" defTabSz="112077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80000"/>
              </a:lnSpc>
              <a:buFontTx/>
              <a:buChar char="•"/>
            </a:pPr>
            <a:r>
              <a:rPr lang="en-US" altLang="zh-CN" b="1" dirty="0">
                <a:ea typeface="宋体" panose="02010600030101010101" pitchFamily="2" charset="-122"/>
              </a:rPr>
              <a:t>VLF = Very Low Frequency	</a:t>
            </a:r>
          </a:p>
          <a:p>
            <a:pPr eaLnBrk="1" hangingPunct="1">
              <a:lnSpc>
                <a:spcPct val="80000"/>
              </a:lnSpc>
              <a:buFontTx/>
              <a:buChar char="•"/>
            </a:pPr>
            <a:r>
              <a:rPr lang="en-US" altLang="zh-CN" b="1" dirty="0">
                <a:ea typeface="宋体" panose="02010600030101010101" pitchFamily="2" charset="-122"/>
              </a:rPr>
              <a:t>LF = Low Frequency 		</a:t>
            </a:r>
          </a:p>
          <a:p>
            <a:pPr eaLnBrk="1" hangingPunct="1">
              <a:lnSpc>
                <a:spcPct val="80000"/>
              </a:lnSpc>
              <a:buFontTx/>
              <a:buChar char="•"/>
            </a:pPr>
            <a:r>
              <a:rPr lang="en-US" altLang="zh-CN" b="1" dirty="0">
                <a:ea typeface="宋体" panose="02010600030101010101" pitchFamily="2" charset="-122"/>
              </a:rPr>
              <a:t>MF = Medium Frequency 		</a:t>
            </a:r>
          </a:p>
          <a:p>
            <a:pPr eaLnBrk="1" hangingPunct="1">
              <a:lnSpc>
                <a:spcPct val="80000"/>
              </a:lnSpc>
              <a:buFontTx/>
              <a:buChar char="•"/>
            </a:pPr>
            <a:r>
              <a:rPr lang="en-US" altLang="zh-CN" b="1" dirty="0">
                <a:ea typeface="宋体" panose="02010600030101010101" pitchFamily="2" charset="-122"/>
              </a:rPr>
              <a:t>HF = High Frequency 		</a:t>
            </a:r>
          </a:p>
          <a:p>
            <a:pPr eaLnBrk="1" hangingPunct="1">
              <a:lnSpc>
                <a:spcPct val="80000"/>
              </a:lnSpc>
              <a:buFontTx/>
              <a:buChar char="•"/>
            </a:pPr>
            <a:r>
              <a:rPr lang="en-US" altLang="zh-CN" b="1" dirty="0">
                <a:ea typeface="宋体" panose="02010600030101010101" pitchFamily="2" charset="-122"/>
              </a:rPr>
              <a:t>VHF = Very High Frequency (Mobile Radio)</a:t>
            </a:r>
          </a:p>
          <a:p>
            <a:pPr eaLnBrk="1" hangingPunct="1">
              <a:lnSpc>
                <a:spcPct val="80000"/>
              </a:lnSpc>
              <a:buFontTx/>
              <a:buChar char="•"/>
            </a:pPr>
            <a:r>
              <a:rPr lang="en-US" altLang="zh-CN" b="1" dirty="0">
                <a:ea typeface="宋体" panose="02010600030101010101" pitchFamily="2" charset="-122"/>
              </a:rPr>
              <a:t>UHF = Ultra High Frequency (Mobile </a:t>
            </a:r>
            <a:r>
              <a:rPr lang="en-US" altLang="zh-CN" b="1" dirty="0" err="1">
                <a:ea typeface="宋体" panose="02010600030101010101" pitchFamily="2" charset="-122"/>
              </a:rPr>
              <a:t>Radio,Wireless</a:t>
            </a:r>
            <a:r>
              <a:rPr lang="en-US" altLang="zh-CN" b="1" dirty="0">
                <a:ea typeface="宋体" panose="02010600030101010101" pitchFamily="2" charset="-122"/>
              </a:rPr>
              <a:t> LAN)</a:t>
            </a:r>
          </a:p>
          <a:p>
            <a:pPr eaLnBrk="1" hangingPunct="1">
              <a:lnSpc>
                <a:spcPct val="80000"/>
              </a:lnSpc>
              <a:buFontTx/>
              <a:buChar char="•"/>
            </a:pPr>
            <a:r>
              <a:rPr lang="en-US" altLang="zh-CN" b="1" dirty="0">
                <a:ea typeface="宋体" panose="02010600030101010101" pitchFamily="2" charset="-122"/>
              </a:rPr>
              <a:t>SHF = Super High Frequency (Wireless </a:t>
            </a:r>
            <a:r>
              <a:rPr lang="en-US" altLang="zh-CN" b="1" dirty="0" err="1">
                <a:ea typeface="宋体" panose="02010600030101010101" pitchFamily="2" charset="-122"/>
              </a:rPr>
              <a:t>LAN,Satelite</a:t>
            </a:r>
            <a:r>
              <a:rPr lang="en-US" altLang="zh-CN" b="1" dirty="0">
                <a:ea typeface="宋体" panose="02010600030101010101" pitchFamily="2" charset="-122"/>
              </a:rPr>
              <a:t>)</a:t>
            </a:r>
          </a:p>
          <a:p>
            <a:pPr eaLnBrk="1" hangingPunct="1">
              <a:lnSpc>
                <a:spcPct val="80000"/>
              </a:lnSpc>
              <a:buFontTx/>
              <a:buChar char="•"/>
            </a:pPr>
            <a:r>
              <a:rPr lang="en-US" altLang="zh-CN" b="1" dirty="0">
                <a:ea typeface="宋体" panose="02010600030101010101" pitchFamily="2" charset="-122"/>
              </a:rPr>
              <a:t>EHF = Extra High Frequency	</a:t>
            </a:r>
          </a:p>
          <a:p>
            <a:pPr eaLnBrk="1" hangingPunct="1">
              <a:lnSpc>
                <a:spcPct val="80000"/>
              </a:lnSpc>
              <a:buFontTx/>
              <a:buChar char="•"/>
            </a:pPr>
            <a:r>
              <a:rPr lang="en-US" altLang="zh-CN" b="1" dirty="0">
                <a:ea typeface="宋体" panose="02010600030101010101" pitchFamily="2" charset="-122"/>
              </a:rPr>
              <a:t>THF = Tremendously High Frequency</a:t>
            </a:r>
          </a:p>
          <a:p>
            <a:pPr eaLnBrk="1" hangingPunct="1">
              <a:lnSpc>
                <a:spcPct val="80000"/>
              </a:lnSpc>
              <a:buFontTx/>
              <a:buChar char="•"/>
            </a:pPr>
            <a:r>
              <a:rPr lang="en-US" altLang="zh-CN" b="1" dirty="0">
                <a:ea typeface="宋体" panose="02010600030101010101" pitchFamily="2" charset="-122"/>
              </a:rPr>
              <a:t>UV = Ultraviolet Light</a:t>
            </a:r>
            <a:endParaRPr lang="en-US" altLang="zh-CN" b="1" dirty="0">
              <a:ea typeface="宋体" panose="02010600030101010101" pitchFamily="2" charset="-122"/>
              <a:sym typeface="Symbol" panose="05050102010706020507" pitchFamily="18"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654745-DADE-4AB9-87BB-95B2C9F4ECE7}" type="datetime1">
              <a:rPr lang="zh-CN" altLang="en-US" smtClean="0"/>
              <a:pPr/>
              <a:t>2019/9/11</a:t>
            </a:fld>
            <a:endParaRPr lang="en-US" altLang="zh-CN" smtClean="0"/>
          </a:p>
        </p:txBody>
      </p:sp>
      <p:sp>
        <p:nvSpPr>
          <p:cNvPr id="522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22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30C306-6A43-4D0F-A82E-FD0AA515DF52}" type="slidenum">
              <a:rPr lang="zh-CN" altLang="en-US" smtClean="0"/>
              <a:pPr/>
              <a:t>47</a:t>
            </a:fld>
            <a:endParaRPr lang="en-US" altLang="zh-CN" smtClean="0"/>
          </a:p>
        </p:txBody>
      </p:sp>
      <p:sp>
        <p:nvSpPr>
          <p:cNvPr id="522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Radio Transmission</a:t>
            </a:r>
          </a:p>
        </p:txBody>
      </p:sp>
      <p:sp>
        <p:nvSpPr>
          <p:cNvPr id="52230" name="Rectangle 3"/>
          <p:cNvSpPr>
            <a:spLocks noGrp="1" noChangeArrowheads="1"/>
          </p:cNvSpPr>
          <p:nvPr>
            <p:ph type="body" idx="1"/>
          </p:nvPr>
        </p:nvSpPr>
        <p:spPr>
          <a:xfrm>
            <a:off x="576263" y="5102225"/>
            <a:ext cx="8029575" cy="1263650"/>
          </a:xfrm>
        </p:spPr>
        <p:txBody>
          <a:bodyPr/>
          <a:lstStyle/>
          <a:p>
            <a:pPr eaLnBrk="1" hangingPunct="1">
              <a:buFontTx/>
              <a:buNone/>
            </a:pPr>
            <a:r>
              <a:rPr lang="en-US" altLang="zh-CN" dirty="0" smtClean="0">
                <a:solidFill>
                  <a:schemeClr val="accent2"/>
                </a:solidFill>
                <a:ea typeface="宋体" panose="02010600030101010101" pitchFamily="2" charset="-122"/>
              </a:rPr>
              <a:t>(a)</a:t>
            </a:r>
            <a:r>
              <a:rPr lang="en-US" altLang="zh-CN" dirty="0" smtClean="0">
                <a:ea typeface="宋体" panose="02010600030101010101" pitchFamily="2" charset="-122"/>
              </a:rPr>
              <a:t> In the VLF, LF, and MF bands, radio waves follow the curvature of the earth.</a:t>
            </a:r>
          </a:p>
          <a:p>
            <a:pPr eaLnBrk="1" hangingPunct="1">
              <a:buFontTx/>
              <a:buNone/>
            </a:pPr>
            <a:r>
              <a:rPr lang="en-US" altLang="zh-CN" dirty="0" smtClean="0">
                <a:solidFill>
                  <a:schemeClr val="accent2"/>
                </a:solidFill>
                <a:ea typeface="宋体" panose="02010600030101010101" pitchFamily="2" charset="-122"/>
              </a:rPr>
              <a:t>(b)</a:t>
            </a:r>
            <a:r>
              <a:rPr lang="en-US" altLang="zh-CN" dirty="0" smtClean="0">
                <a:ea typeface="宋体" panose="02010600030101010101" pitchFamily="2" charset="-122"/>
              </a:rPr>
              <a:t> In the HF band, they bounce off the ionosphere.</a:t>
            </a:r>
          </a:p>
        </p:txBody>
      </p:sp>
      <p:pic>
        <p:nvPicPr>
          <p:cNvPr id="52231" name="Picture 4" descr="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044700"/>
            <a:ext cx="85058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E04202-73BE-4BFD-BECC-683DDCFD978F}" type="datetime1">
              <a:rPr lang="zh-CN" altLang="en-US" smtClean="0"/>
              <a:pPr/>
              <a:t>2019/9/11</a:t>
            </a:fld>
            <a:endParaRPr lang="en-US" altLang="zh-CN" smtClean="0"/>
          </a:p>
        </p:txBody>
      </p:sp>
      <p:sp>
        <p:nvSpPr>
          <p:cNvPr id="532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32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CEC7AC-CEF2-475D-B381-E8430117FDFE}" type="slidenum">
              <a:rPr lang="zh-CN" altLang="en-US" smtClean="0"/>
              <a:pPr/>
              <a:t>48</a:t>
            </a:fld>
            <a:endParaRPr lang="en-US" altLang="zh-CN" smtClean="0"/>
          </a:p>
        </p:txBody>
      </p:sp>
      <p:sp>
        <p:nvSpPr>
          <p:cNvPr id="53253"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Politics of the Electromagnetic Spectrum</a:t>
            </a:r>
          </a:p>
        </p:txBody>
      </p:sp>
      <p:sp>
        <p:nvSpPr>
          <p:cNvPr id="53254" name="Rectangle 3"/>
          <p:cNvSpPr>
            <a:spLocks noGrp="1" noChangeArrowheads="1"/>
          </p:cNvSpPr>
          <p:nvPr>
            <p:ph type="body" idx="1"/>
          </p:nvPr>
        </p:nvSpPr>
        <p:spPr/>
        <p:txBody>
          <a:bodyPr/>
          <a:lstStyle/>
          <a:p>
            <a:pPr algn="ctr" eaLnBrk="1" hangingPunct="1">
              <a:buFontTx/>
              <a:buNone/>
            </a:pPr>
            <a:r>
              <a:rPr lang="en-US" altLang="zh-CN" dirty="0" smtClean="0">
                <a:ea typeface="宋体" panose="02010600030101010101" pitchFamily="2" charset="-122"/>
              </a:rPr>
              <a:t>The ISM bands in the United States.</a:t>
            </a:r>
          </a:p>
        </p:txBody>
      </p:sp>
      <p:pic>
        <p:nvPicPr>
          <p:cNvPr id="5325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939925"/>
            <a:ext cx="8135938"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7B4AFF-EC98-430F-A06F-4D4DA962DFC8}" type="datetime1">
              <a:rPr lang="zh-CN" altLang="en-US" smtClean="0"/>
              <a:pPr/>
              <a:t>2019/9/11</a:t>
            </a:fld>
            <a:endParaRPr lang="en-US" altLang="zh-CN" smtClean="0"/>
          </a:p>
        </p:txBody>
      </p:sp>
      <p:sp>
        <p:nvSpPr>
          <p:cNvPr id="542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42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A23F50-34B6-40F0-BF7E-1D6E4D0CCAA7}" type="slidenum">
              <a:rPr lang="zh-CN" altLang="en-US" smtClean="0"/>
              <a:pPr/>
              <a:t>49</a:t>
            </a:fld>
            <a:endParaRPr lang="en-US" altLang="zh-CN" smtClean="0"/>
          </a:p>
        </p:txBody>
      </p:sp>
      <p:sp>
        <p:nvSpPr>
          <p:cNvPr id="54277"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Lightwave Transmission</a:t>
            </a:r>
          </a:p>
        </p:txBody>
      </p:sp>
      <p:sp>
        <p:nvSpPr>
          <p:cNvPr id="54278" name="Rectangle 3"/>
          <p:cNvSpPr>
            <a:spLocks noGrp="1" noChangeArrowheads="1"/>
          </p:cNvSpPr>
          <p:nvPr>
            <p:ph type="body" idx="1"/>
          </p:nvPr>
        </p:nvSpPr>
        <p:spPr>
          <a:xfrm>
            <a:off x="177800" y="5334000"/>
            <a:ext cx="9144000" cy="838200"/>
          </a:xfrm>
        </p:spPr>
        <p:txBody>
          <a:bodyPr/>
          <a:lstStyle/>
          <a:p>
            <a:pPr algn="ctr" eaLnBrk="1" hangingPunct="1">
              <a:buFontTx/>
              <a:buNone/>
            </a:pPr>
            <a:r>
              <a:rPr lang="en-US" altLang="zh-CN" smtClean="0">
                <a:ea typeface="宋体" panose="02010600030101010101" pitchFamily="2" charset="-122"/>
              </a:rPr>
              <a:t>Convection currents can interfere with laser communication systems.  </a:t>
            </a:r>
          </a:p>
          <a:p>
            <a:pPr algn="ctr" eaLnBrk="1" hangingPunct="1">
              <a:buFontTx/>
              <a:buNone/>
            </a:pPr>
            <a:r>
              <a:rPr lang="en-US" altLang="zh-CN" smtClean="0">
                <a:ea typeface="宋体" panose="02010600030101010101" pitchFamily="2" charset="-122"/>
              </a:rPr>
              <a:t>A bidirectional system with two lasers is pictured here.</a:t>
            </a:r>
          </a:p>
        </p:txBody>
      </p:sp>
      <p:pic>
        <p:nvPicPr>
          <p:cNvPr id="54279" name="Picture 4" descr="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438" y="938213"/>
            <a:ext cx="5656262"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D2654E-4A76-4DEE-BC0F-C9176BCFE9A2}" type="datetime1">
              <a:rPr lang="zh-CN" altLang="en-US" smtClean="0"/>
              <a:pPr/>
              <a:t>2019/9/11</a:t>
            </a:fld>
            <a:endParaRPr lang="en-US" altLang="zh-CN" smtClean="0"/>
          </a:p>
        </p:txBody>
      </p:sp>
      <p:sp>
        <p:nvSpPr>
          <p:cNvPr id="81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263206-9131-42A2-82E1-49C8AFE36455}" type="slidenum">
              <a:rPr lang="zh-CN" altLang="en-US" smtClean="0"/>
              <a:pPr/>
              <a:t>5</a:t>
            </a:fld>
            <a:endParaRPr lang="en-US" altLang="zh-CN" smtClean="0"/>
          </a:p>
        </p:txBody>
      </p:sp>
      <p:sp>
        <p:nvSpPr>
          <p:cNvPr id="8197" name="Rectangle 4"/>
          <p:cNvSpPr>
            <a:spLocks noGrp="1" noChangeArrowheads="1"/>
          </p:cNvSpPr>
          <p:nvPr>
            <p:ph type="title"/>
          </p:nvPr>
        </p:nvSpPr>
        <p:spPr>
          <a:xfrm>
            <a:off x="195263" y="188913"/>
            <a:ext cx="8015287" cy="914400"/>
          </a:xfrm>
          <a:noFill/>
        </p:spPr>
        <p:txBody>
          <a:bodyPr/>
          <a:lstStyle/>
          <a:p>
            <a:pPr eaLnBrk="1" hangingPunct="1"/>
            <a:r>
              <a:rPr lang="zh-CN" altLang="en-US" smtClean="0">
                <a:ea typeface="宋体" panose="02010600030101010101" pitchFamily="2" charset="-122"/>
              </a:rPr>
              <a:t>异步传输方式</a:t>
            </a:r>
          </a:p>
        </p:txBody>
      </p:sp>
      <p:sp>
        <p:nvSpPr>
          <p:cNvPr id="8198" name="Rectangle 5"/>
          <p:cNvSpPr>
            <a:spLocks noGrp="1" noChangeArrowheads="1"/>
          </p:cNvSpPr>
          <p:nvPr>
            <p:ph type="body" sz="half" idx="1"/>
          </p:nvPr>
        </p:nvSpPr>
        <p:spPr>
          <a:xfrm>
            <a:off x="685800" y="1154113"/>
            <a:ext cx="7924800" cy="2190750"/>
          </a:xfrm>
          <a:noFill/>
        </p:spPr>
        <p:txBody>
          <a:bodyPr/>
          <a:lstStyle/>
          <a:p>
            <a:pPr marL="476250" indent="-476250" eaLnBrk="1" hangingPunct="1">
              <a:buFont typeface="Wingdings" panose="05000000000000000000" pitchFamily="2" charset="2"/>
              <a:buChar char="n"/>
            </a:pPr>
            <a:r>
              <a:rPr lang="zh-CN" altLang="en-US" dirty="0" smtClean="0">
                <a:ea typeface="宋体" panose="02010600030101010101" pitchFamily="2" charset="-122"/>
              </a:rPr>
              <a:t>在异步传输方式中，每传送</a:t>
            </a:r>
            <a:r>
              <a:rPr lang="en-US" altLang="zh-CN" dirty="0" smtClean="0">
                <a:ea typeface="宋体" panose="02010600030101010101" pitchFamily="2" charset="-122"/>
              </a:rPr>
              <a:t>1</a:t>
            </a:r>
            <a:r>
              <a:rPr lang="zh-CN" altLang="en-US" dirty="0" smtClean="0">
                <a:ea typeface="宋体" panose="02010600030101010101" pitchFamily="2" charset="-122"/>
              </a:rPr>
              <a:t>个字符（</a:t>
            </a:r>
            <a:r>
              <a:rPr lang="en-US" altLang="zh-CN" dirty="0" smtClean="0">
                <a:ea typeface="宋体" panose="02010600030101010101" pitchFamily="2" charset="-122"/>
              </a:rPr>
              <a:t>7</a:t>
            </a:r>
            <a:r>
              <a:rPr lang="zh-CN" altLang="en-US" dirty="0" smtClean="0">
                <a:ea typeface="宋体" panose="02010600030101010101" pitchFamily="2" charset="-122"/>
              </a:rPr>
              <a:t>位或</a:t>
            </a:r>
            <a:r>
              <a:rPr lang="en-US" altLang="zh-CN" dirty="0" smtClean="0">
                <a:ea typeface="宋体" panose="02010600030101010101" pitchFamily="2" charset="-122"/>
              </a:rPr>
              <a:t>8</a:t>
            </a:r>
            <a:r>
              <a:rPr lang="zh-CN" altLang="en-US" dirty="0" smtClean="0">
                <a:ea typeface="宋体" panose="02010600030101010101" pitchFamily="2" charset="-122"/>
              </a:rPr>
              <a:t>位）都要在每个字符码前加</a:t>
            </a:r>
            <a:r>
              <a:rPr lang="en-US" altLang="zh-CN" dirty="0" smtClean="0">
                <a:ea typeface="宋体" panose="02010600030101010101" pitchFamily="2" charset="-122"/>
              </a:rPr>
              <a:t>1</a:t>
            </a:r>
            <a:r>
              <a:rPr lang="zh-CN" altLang="en-US" dirty="0" smtClean="0">
                <a:ea typeface="宋体" panose="02010600030101010101" pitchFamily="2" charset="-122"/>
              </a:rPr>
              <a:t>个起始位，以表示字符代码的开始，在字符代码和校验码后面加</a:t>
            </a:r>
            <a:r>
              <a:rPr lang="en-US" altLang="zh-CN" dirty="0" smtClean="0">
                <a:ea typeface="宋体" panose="02010600030101010101" pitchFamily="2" charset="-122"/>
              </a:rPr>
              <a:t>1</a:t>
            </a:r>
            <a:r>
              <a:rPr lang="zh-CN" altLang="en-US" dirty="0" smtClean="0">
                <a:ea typeface="宋体" panose="02010600030101010101" pitchFamily="2" charset="-122"/>
              </a:rPr>
              <a:t>或</a:t>
            </a:r>
            <a:r>
              <a:rPr lang="en-US" altLang="zh-CN" dirty="0" smtClean="0">
                <a:ea typeface="宋体" panose="02010600030101010101" pitchFamily="2" charset="-122"/>
              </a:rPr>
              <a:t>2</a:t>
            </a:r>
            <a:r>
              <a:rPr lang="zh-CN" altLang="en-US" dirty="0" smtClean="0">
                <a:ea typeface="宋体" panose="02010600030101010101" pitchFamily="2" charset="-122"/>
              </a:rPr>
              <a:t>个停止位，表示字符结束。接收方根据起始位和停止位来判断一个新字符的开始。从而起到通信双方的同步作用。</a:t>
            </a:r>
          </a:p>
          <a:p>
            <a:pPr marL="476250" indent="-476250" eaLnBrk="1" hangingPunct="1">
              <a:buFont typeface="Wingdings" panose="05000000000000000000" pitchFamily="2" charset="2"/>
              <a:buChar char="n"/>
            </a:pPr>
            <a:r>
              <a:rPr lang="zh-CN" altLang="en-US" dirty="0" smtClean="0">
                <a:ea typeface="宋体" panose="02010600030101010101" pitchFamily="2" charset="-122"/>
              </a:rPr>
              <a:t>异步方式实现比较容易，但每传输一个字符都需要多使用</a:t>
            </a:r>
            <a:r>
              <a:rPr lang="en-US" altLang="zh-CN" dirty="0" smtClean="0">
                <a:ea typeface="宋体" panose="02010600030101010101" pitchFamily="2" charset="-122"/>
              </a:rPr>
              <a:t>2</a:t>
            </a:r>
            <a:r>
              <a:rPr lang="zh-CN" altLang="en-US" dirty="0" smtClean="0">
                <a:ea typeface="宋体" panose="02010600030101010101" pitchFamily="2" charset="-122"/>
              </a:rPr>
              <a:t>～</a:t>
            </a:r>
            <a:r>
              <a:rPr lang="en-US" altLang="zh-CN" dirty="0" smtClean="0">
                <a:ea typeface="宋体" panose="02010600030101010101" pitchFamily="2" charset="-122"/>
              </a:rPr>
              <a:t>3</a:t>
            </a:r>
            <a:r>
              <a:rPr lang="zh-CN" altLang="en-US" dirty="0" smtClean="0">
                <a:ea typeface="宋体" panose="02010600030101010101" pitchFamily="2" charset="-122"/>
              </a:rPr>
              <a:t>位，所以适合于低速通信。</a:t>
            </a: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4119563"/>
            <a:ext cx="6192838"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4C69DF-B193-43A1-A08C-1C810C7F6A1F}" type="datetime1">
              <a:rPr lang="zh-CN" altLang="en-US" smtClean="0"/>
              <a:pPr/>
              <a:t>2019/9/11</a:t>
            </a:fld>
            <a:endParaRPr lang="en-US" altLang="zh-CN" smtClean="0"/>
          </a:p>
        </p:txBody>
      </p:sp>
      <p:sp>
        <p:nvSpPr>
          <p:cNvPr id="552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53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B60097-E557-41C1-98B5-D02867BDE587}" type="slidenum">
              <a:rPr lang="zh-CN" altLang="en-US" smtClean="0"/>
              <a:pPr/>
              <a:t>50</a:t>
            </a:fld>
            <a:endParaRPr lang="en-US" altLang="zh-CN" smtClean="0"/>
          </a:p>
        </p:txBody>
      </p:sp>
      <p:sp>
        <p:nvSpPr>
          <p:cNvPr id="553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2.4 Communication Satellites</a:t>
            </a:r>
          </a:p>
        </p:txBody>
      </p:sp>
      <p:sp>
        <p:nvSpPr>
          <p:cNvPr id="55302" name="Rectangle 3"/>
          <p:cNvSpPr>
            <a:spLocks noGrp="1" noChangeArrowheads="1"/>
          </p:cNvSpPr>
          <p:nvPr>
            <p:ph type="body" idx="1"/>
          </p:nvPr>
        </p:nvSpPr>
        <p:spPr>
          <a:xfrm>
            <a:off x="1252538" y="1643063"/>
            <a:ext cx="7891462" cy="4910137"/>
          </a:xfrm>
        </p:spPr>
        <p:txBody>
          <a:bodyPr/>
          <a:lstStyle/>
          <a:p>
            <a:pPr eaLnBrk="1" hangingPunct="1">
              <a:buFontTx/>
              <a:buChar char="•"/>
            </a:pPr>
            <a:r>
              <a:rPr lang="en-US" altLang="zh-CN" sz="3200" smtClean="0">
                <a:ea typeface="宋体" panose="02010600030101010101" pitchFamily="2" charset="-122"/>
              </a:rPr>
              <a:t>Geostationary Satellites</a:t>
            </a:r>
            <a:r>
              <a:rPr lang="zh-CN" altLang="en-US" sz="3200" smtClean="0">
                <a:ea typeface="宋体" panose="02010600030101010101" pitchFamily="2" charset="-122"/>
              </a:rPr>
              <a:t>地球同步卫星</a:t>
            </a:r>
          </a:p>
          <a:p>
            <a:pPr eaLnBrk="1" hangingPunct="1">
              <a:buFontTx/>
              <a:buChar char="•"/>
            </a:pPr>
            <a:r>
              <a:rPr lang="en-US" altLang="zh-CN" sz="3200" smtClean="0">
                <a:ea typeface="宋体" panose="02010600030101010101" pitchFamily="2" charset="-122"/>
              </a:rPr>
              <a:t>Medium-Earth Orbit Satellites</a:t>
            </a:r>
            <a:r>
              <a:rPr lang="zh-CN" altLang="en-US" sz="3200" smtClean="0">
                <a:ea typeface="宋体" panose="02010600030101010101" pitchFamily="2" charset="-122"/>
              </a:rPr>
              <a:t>中轨道卫星</a:t>
            </a:r>
          </a:p>
          <a:p>
            <a:pPr eaLnBrk="1" hangingPunct="1">
              <a:buFontTx/>
              <a:buChar char="•"/>
            </a:pPr>
            <a:r>
              <a:rPr lang="en-US" altLang="zh-CN" sz="3200" smtClean="0">
                <a:ea typeface="宋体" panose="02010600030101010101" pitchFamily="2" charset="-122"/>
              </a:rPr>
              <a:t>Low-Earth Orbit Satellites</a:t>
            </a:r>
            <a:r>
              <a:rPr lang="zh-CN" altLang="en-US" sz="3200" smtClean="0">
                <a:ea typeface="宋体" panose="02010600030101010101" pitchFamily="2" charset="-122"/>
              </a:rPr>
              <a:t>近地轨道卫星</a:t>
            </a:r>
          </a:p>
          <a:p>
            <a:pPr eaLnBrk="1" hangingPunct="1">
              <a:buFontTx/>
              <a:buChar char="•"/>
            </a:pPr>
            <a:r>
              <a:rPr lang="en-US" altLang="zh-CN" sz="3200" smtClean="0">
                <a:ea typeface="宋体" panose="02010600030101010101" pitchFamily="2" charset="-122"/>
              </a:rPr>
              <a:t>Satellites versus Fiber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45AD01-C7B1-4577-BB6C-320BAEC008B9}" type="datetime1">
              <a:rPr lang="zh-CN" altLang="en-US" smtClean="0"/>
              <a:pPr/>
              <a:t>2019/9/11</a:t>
            </a:fld>
            <a:endParaRPr lang="en-US" altLang="zh-CN" smtClean="0"/>
          </a:p>
        </p:txBody>
      </p:sp>
      <p:sp>
        <p:nvSpPr>
          <p:cNvPr id="563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63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57EAD4-EEAA-4680-911F-2DAC47CC656F}" type="slidenum">
              <a:rPr lang="zh-CN" altLang="en-US" smtClean="0"/>
              <a:pPr/>
              <a:t>51</a:t>
            </a:fld>
            <a:endParaRPr lang="en-US" altLang="zh-CN" smtClean="0"/>
          </a:p>
        </p:txBody>
      </p:sp>
      <p:sp>
        <p:nvSpPr>
          <p:cNvPr id="563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Communication Satellites</a:t>
            </a:r>
          </a:p>
        </p:txBody>
      </p:sp>
      <p:sp>
        <p:nvSpPr>
          <p:cNvPr id="56326" name="Rectangle 3"/>
          <p:cNvSpPr>
            <a:spLocks noGrp="1" noChangeArrowheads="1"/>
          </p:cNvSpPr>
          <p:nvPr>
            <p:ph type="body" idx="1"/>
          </p:nvPr>
        </p:nvSpPr>
        <p:spPr>
          <a:xfrm>
            <a:off x="576263" y="5135563"/>
            <a:ext cx="7753350" cy="1265237"/>
          </a:xfrm>
        </p:spPr>
        <p:txBody>
          <a:bodyPr/>
          <a:lstStyle/>
          <a:p>
            <a:pPr algn="ctr" eaLnBrk="1" hangingPunct="1">
              <a:buFontTx/>
              <a:buNone/>
            </a:pPr>
            <a:r>
              <a:rPr lang="en-US" altLang="zh-CN" smtClean="0">
                <a:ea typeface="宋体" panose="02010600030101010101" pitchFamily="2" charset="-122"/>
              </a:rPr>
              <a:t>Communication satellites and some of their properties, including altitude above the earth, round-trip delay time and number of satellites needed for global coverage.</a:t>
            </a:r>
          </a:p>
        </p:txBody>
      </p:sp>
      <p:pic>
        <p:nvPicPr>
          <p:cNvPr id="56327" name="Picture 4"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0" y="1366838"/>
            <a:ext cx="665638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139687-4FD4-4A54-AB71-FE84D9CC1596}" type="datetime1">
              <a:rPr lang="zh-CN" altLang="en-US" smtClean="0"/>
              <a:pPr/>
              <a:t>2019/9/11</a:t>
            </a:fld>
            <a:endParaRPr lang="en-US" altLang="zh-CN" smtClean="0"/>
          </a:p>
        </p:txBody>
      </p:sp>
      <p:sp>
        <p:nvSpPr>
          <p:cNvPr id="573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73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35E4AE-50E7-4611-B07F-04CF8A1436A2}" type="slidenum">
              <a:rPr lang="zh-CN" altLang="en-US" smtClean="0"/>
              <a:pPr/>
              <a:t>52</a:t>
            </a:fld>
            <a:endParaRPr lang="en-US" altLang="zh-CN" smtClean="0"/>
          </a:p>
        </p:txBody>
      </p:sp>
      <p:sp>
        <p:nvSpPr>
          <p:cNvPr id="5734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Communication Satellites (2)</a:t>
            </a:r>
          </a:p>
        </p:txBody>
      </p:sp>
      <p:sp>
        <p:nvSpPr>
          <p:cNvPr id="57350"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The principal satellite bands.</a:t>
            </a:r>
          </a:p>
        </p:txBody>
      </p:sp>
      <p:pic>
        <p:nvPicPr>
          <p:cNvPr id="57351" name="Picture 4" descr="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343150"/>
            <a:ext cx="7877175"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06E7F9-1A0F-405C-A058-674FFC426AE6}" type="datetime1">
              <a:rPr lang="zh-CN" altLang="en-US" smtClean="0"/>
              <a:pPr/>
              <a:t>2019/9/11</a:t>
            </a:fld>
            <a:endParaRPr lang="en-US" altLang="zh-CN" smtClean="0"/>
          </a:p>
        </p:txBody>
      </p:sp>
      <p:sp>
        <p:nvSpPr>
          <p:cNvPr id="583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83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A5650A-ECF0-4AA2-9748-A7D733955C6A}" type="slidenum">
              <a:rPr lang="zh-CN" altLang="en-US" smtClean="0"/>
              <a:pPr/>
              <a:t>53</a:t>
            </a:fld>
            <a:endParaRPr lang="en-US" altLang="zh-CN" smtClean="0"/>
          </a:p>
        </p:txBody>
      </p:sp>
      <p:sp>
        <p:nvSpPr>
          <p:cNvPr id="58373"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2.5 Public Switched Telephone Network (PSTN)</a:t>
            </a:r>
          </a:p>
        </p:txBody>
      </p:sp>
      <p:sp>
        <p:nvSpPr>
          <p:cNvPr id="58374" name="Rectangle 3"/>
          <p:cNvSpPr>
            <a:spLocks noGrp="1" noChangeArrowheads="1"/>
          </p:cNvSpPr>
          <p:nvPr>
            <p:ph type="body" idx="1"/>
          </p:nvPr>
        </p:nvSpPr>
        <p:spPr>
          <a:xfrm>
            <a:off x="361950" y="1257300"/>
            <a:ext cx="8569325" cy="5308600"/>
          </a:xfrm>
        </p:spPr>
        <p:txBody>
          <a:bodyPr/>
          <a:lstStyle/>
          <a:p>
            <a:pPr eaLnBrk="1" hangingPunct="1">
              <a:buFontTx/>
              <a:buChar char="•"/>
            </a:pPr>
            <a:r>
              <a:rPr lang="en-US" altLang="zh-CN" sz="3200" b="1" smtClean="0">
                <a:ea typeface="宋体" panose="02010600030101010101" pitchFamily="2" charset="-122"/>
              </a:rPr>
              <a:t>Structure of the Telephone System</a:t>
            </a:r>
          </a:p>
          <a:p>
            <a:pPr eaLnBrk="1" hangingPunct="1">
              <a:buFontTx/>
              <a:buChar char="•"/>
            </a:pPr>
            <a:r>
              <a:rPr lang="en-US" altLang="zh-CN" sz="3200" b="1" smtClean="0">
                <a:ea typeface="宋体" panose="02010600030101010101" pitchFamily="2" charset="-122"/>
              </a:rPr>
              <a:t>The Politics of Telephones</a:t>
            </a:r>
          </a:p>
          <a:p>
            <a:pPr eaLnBrk="1" hangingPunct="1">
              <a:buFontTx/>
              <a:buChar char="•"/>
            </a:pPr>
            <a:r>
              <a:rPr lang="en-US" altLang="zh-CN" sz="3200" b="1" smtClean="0">
                <a:ea typeface="宋体" panose="02010600030101010101" pitchFamily="2" charset="-122"/>
              </a:rPr>
              <a:t>The Local Loop: Modems, ADSL and Wireless</a:t>
            </a:r>
          </a:p>
          <a:p>
            <a:pPr eaLnBrk="1" hangingPunct="1">
              <a:buFontTx/>
              <a:buChar char="•"/>
            </a:pPr>
            <a:r>
              <a:rPr lang="en-US" altLang="zh-CN" sz="3200" b="1" smtClean="0">
                <a:ea typeface="宋体" panose="02010600030101010101" pitchFamily="2" charset="-122"/>
              </a:rPr>
              <a:t>Trunks and Multiplexing</a:t>
            </a:r>
          </a:p>
          <a:p>
            <a:pPr eaLnBrk="1" hangingPunct="1">
              <a:buFontTx/>
              <a:buChar char="•"/>
            </a:pPr>
            <a:r>
              <a:rPr lang="en-US" altLang="zh-CN" sz="3200" b="1" smtClean="0">
                <a:ea typeface="宋体" panose="02010600030101010101" pitchFamily="2" charset="-122"/>
              </a:rPr>
              <a:t>Switching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F39E4E-2B8B-4C56-BD75-8EF1D8A4ED31}" type="datetime1">
              <a:rPr lang="zh-CN" altLang="en-US" smtClean="0"/>
              <a:pPr/>
              <a:t>2019/9/11</a:t>
            </a:fld>
            <a:endParaRPr lang="en-US" altLang="zh-CN" smtClean="0"/>
          </a:p>
        </p:txBody>
      </p:sp>
      <p:sp>
        <p:nvSpPr>
          <p:cNvPr id="593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93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583195-B238-41F6-97ED-CA2A84202696}" type="slidenum">
              <a:rPr lang="zh-CN" altLang="en-US" smtClean="0"/>
              <a:pPr/>
              <a:t>54</a:t>
            </a:fld>
            <a:endParaRPr lang="en-US" altLang="zh-CN" smtClean="0"/>
          </a:p>
        </p:txBody>
      </p:sp>
      <p:sp>
        <p:nvSpPr>
          <p:cNvPr id="593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Structure of the Telephone System</a:t>
            </a:r>
          </a:p>
        </p:txBody>
      </p:sp>
      <p:sp>
        <p:nvSpPr>
          <p:cNvPr id="59398" name="Rectangle 3"/>
          <p:cNvSpPr>
            <a:spLocks noGrp="1" noChangeArrowheads="1"/>
          </p:cNvSpPr>
          <p:nvPr>
            <p:ph type="body" idx="1"/>
          </p:nvPr>
        </p:nvSpPr>
        <p:spPr>
          <a:xfrm>
            <a:off x="1636713" y="4810125"/>
            <a:ext cx="7202487" cy="1438275"/>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Fully-interconnected network.</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Centralized switch.</a:t>
            </a:r>
          </a:p>
          <a:p>
            <a:pPr eaLnBrk="1" hangingPunct="1">
              <a:buFontTx/>
              <a:buNone/>
            </a:pP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Two-level hierarchy.</a:t>
            </a:r>
          </a:p>
        </p:txBody>
      </p:sp>
      <p:pic>
        <p:nvPicPr>
          <p:cNvPr id="59399" name="Picture 4" descr="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914525"/>
            <a:ext cx="82089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D70E2F-E66D-4D5A-B7AA-CD8D02C4110F}" type="datetime1">
              <a:rPr lang="zh-CN" altLang="en-US" smtClean="0"/>
              <a:pPr/>
              <a:t>2019/9/11</a:t>
            </a:fld>
            <a:endParaRPr lang="en-US" altLang="zh-CN" smtClean="0"/>
          </a:p>
        </p:txBody>
      </p:sp>
      <p:sp>
        <p:nvSpPr>
          <p:cNvPr id="604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04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99CBCA-C948-4BB0-9888-8B95B44E6B4B}" type="slidenum">
              <a:rPr lang="zh-CN" altLang="en-US" smtClean="0"/>
              <a:pPr/>
              <a:t>55</a:t>
            </a:fld>
            <a:endParaRPr lang="en-US" altLang="zh-CN" smtClean="0"/>
          </a:p>
        </p:txBody>
      </p:sp>
      <p:sp>
        <p:nvSpPr>
          <p:cNvPr id="604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Structure of the Telephone System (2)</a:t>
            </a:r>
          </a:p>
        </p:txBody>
      </p:sp>
      <p:sp>
        <p:nvSpPr>
          <p:cNvPr id="60422" name="Rectangle 3"/>
          <p:cNvSpPr>
            <a:spLocks noGrp="1" noChangeArrowheads="1"/>
          </p:cNvSpPr>
          <p:nvPr>
            <p:ph type="body" idx="1"/>
          </p:nvPr>
        </p:nvSpPr>
        <p:spPr>
          <a:xfrm>
            <a:off x="0" y="4699000"/>
            <a:ext cx="9144000" cy="1219200"/>
          </a:xfrm>
        </p:spPr>
        <p:txBody>
          <a:bodyPr/>
          <a:lstStyle/>
          <a:p>
            <a:pPr algn="ctr" eaLnBrk="1" hangingPunct="1">
              <a:buFontTx/>
              <a:buNone/>
            </a:pPr>
            <a:r>
              <a:rPr lang="en-US" altLang="zh-CN" smtClean="0">
                <a:ea typeface="宋体" panose="02010600030101010101" pitchFamily="2" charset="-122"/>
              </a:rPr>
              <a:t>A typical circuit route for a medium-distance call.</a:t>
            </a:r>
          </a:p>
          <a:p>
            <a:pPr algn="ctr" eaLnBrk="1" hangingPunct="1">
              <a:buFontTx/>
              <a:buNone/>
            </a:pPr>
            <a:endParaRPr lang="en-US" altLang="zh-CN" smtClean="0">
              <a:ea typeface="宋体" panose="02010600030101010101" pitchFamily="2" charset="-122"/>
            </a:endParaRPr>
          </a:p>
        </p:txBody>
      </p:sp>
      <p:pic>
        <p:nvPicPr>
          <p:cNvPr id="60423" name="Picture 4" descr="2-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1362075"/>
            <a:ext cx="8054975"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72A0FE-8B8C-4B4A-A954-9362E0CAB1CF}" type="datetime1">
              <a:rPr lang="zh-CN" altLang="en-US" smtClean="0"/>
              <a:pPr/>
              <a:t>2019/9/11</a:t>
            </a:fld>
            <a:endParaRPr lang="en-US" altLang="zh-CN" smtClean="0"/>
          </a:p>
        </p:txBody>
      </p:sp>
      <p:sp>
        <p:nvSpPr>
          <p:cNvPr id="614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14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9E78BF-4B07-4FC2-B453-9CC806555189}" type="slidenum">
              <a:rPr lang="zh-CN" altLang="en-US" smtClean="0"/>
              <a:pPr/>
              <a:t>56</a:t>
            </a:fld>
            <a:endParaRPr lang="en-US" altLang="zh-CN" smtClean="0"/>
          </a:p>
        </p:txBody>
      </p:sp>
      <p:sp>
        <p:nvSpPr>
          <p:cNvPr id="61445" name="Rectangle 2"/>
          <p:cNvSpPr>
            <a:spLocks noGrp="1" noChangeArrowheads="1"/>
          </p:cNvSpPr>
          <p:nvPr>
            <p:ph type="title"/>
          </p:nvPr>
        </p:nvSpPr>
        <p:spPr>
          <a:xfrm>
            <a:off x="1077913" y="174625"/>
            <a:ext cx="7189787" cy="1143000"/>
          </a:xfrm>
        </p:spPr>
        <p:txBody>
          <a:bodyPr/>
          <a:lstStyle/>
          <a:p>
            <a:pPr eaLnBrk="1" hangingPunct="1"/>
            <a:r>
              <a:rPr lang="en-US" altLang="zh-CN" sz="4000" smtClean="0">
                <a:ea typeface="宋体" panose="02010600030101010101" pitchFamily="2" charset="-122"/>
              </a:rPr>
              <a:t>Major Components of the Telephone System</a:t>
            </a:r>
          </a:p>
        </p:txBody>
      </p:sp>
      <p:sp>
        <p:nvSpPr>
          <p:cNvPr id="61446" name="Rectangle 3"/>
          <p:cNvSpPr>
            <a:spLocks noGrp="1" noChangeArrowheads="1"/>
          </p:cNvSpPr>
          <p:nvPr>
            <p:ph type="body" idx="1"/>
          </p:nvPr>
        </p:nvSpPr>
        <p:spPr>
          <a:xfrm>
            <a:off x="763588" y="1531938"/>
            <a:ext cx="8380412" cy="5021262"/>
          </a:xfrm>
        </p:spPr>
        <p:txBody>
          <a:bodyPr/>
          <a:lstStyle/>
          <a:p>
            <a:pPr eaLnBrk="1" hangingPunct="1">
              <a:buFontTx/>
              <a:buChar char="•"/>
            </a:pPr>
            <a:r>
              <a:rPr lang="en-US" altLang="zh-CN" sz="3200" smtClean="0">
                <a:ea typeface="宋体" panose="02010600030101010101" pitchFamily="2" charset="-122"/>
              </a:rPr>
              <a:t>Local loops</a:t>
            </a:r>
            <a:r>
              <a:rPr lang="zh-CN" altLang="en-US" sz="3200" smtClean="0">
                <a:ea typeface="宋体" panose="02010600030101010101" pitchFamily="2" charset="-122"/>
              </a:rPr>
              <a:t>本地回路</a:t>
            </a:r>
          </a:p>
          <a:p>
            <a:pPr lvl="1" eaLnBrk="1" hangingPunct="1">
              <a:buSzPct val="85000"/>
              <a:buFont typeface="Wingdings" panose="05000000000000000000" pitchFamily="2" charset="2"/>
              <a:buChar char="§"/>
            </a:pPr>
            <a:r>
              <a:rPr lang="en-US" altLang="zh-CN" sz="2800" smtClean="0">
                <a:ea typeface="宋体" panose="02010600030101010101" pitchFamily="2" charset="-122"/>
              </a:rPr>
              <a:t>Analog twisted pairs going to houses and businesses</a:t>
            </a:r>
          </a:p>
          <a:p>
            <a:pPr eaLnBrk="1" hangingPunct="1">
              <a:buFontTx/>
              <a:buChar char="•"/>
            </a:pPr>
            <a:r>
              <a:rPr lang="en-US" altLang="zh-CN" sz="3200" smtClean="0">
                <a:ea typeface="宋体" panose="02010600030101010101" pitchFamily="2" charset="-122"/>
              </a:rPr>
              <a:t>Trunks</a:t>
            </a:r>
            <a:r>
              <a:rPr lang="zh-CN" altLang="en-US" sz="3200" smtClean="0">
                <a:ea typeface="宋体" panose="02010600030101010101" pitchFamily="2" charset="-122"/>
              </a:rPr>
              <a:t>干线</a:t>
            </a:r>
          </a:p>
          <a:p>
            <a:pPr lvl="1" eaLnBrk="1" hangingPunct="1">
              <a:buSzPct val="85000"/>
              <a:buFont typeface="Wingdings" panose="05000000000000000000" pitchFamily="2" charset="2"/>
              <a:buChar char="§"/>
            </a:pPr>
            <a:r>
              <a:rPr lang="en-US" altLang="zh-CN" sz="2800" smtClean="0">
                <a:ea typeface="宋体" panose="02010600030101010101" pitchFamily="2" charset="-122"/>
              </a:rPr>
              <a:t>Digital fiber optics connecting the switching offices</a:t>
            </a:r>
          </a:p>
          <a:p>
            <a:pPr eaLnBrk="1" hangingPunct="1">
              <a:buFontTx/>
              <a:buChar char="•"/>
            </a:pPr>
            <a:r>
              <a:rPr lang="en-US" altLang="zh-CN" sz="3200" smtClean="0">
                <a:ea typeface="宋体" panose="02010600030101010101" pitchFamily="2" charset="-122"/>
              </a:rPr>
              <a:t>Switching offices</a:t>
            </a:r>
            <a:r>
              <a:rPr lang="zh-CN" altLang="en-US" sz="3200" smtClean="0">
                <a:ea typeface="宋体" panose="02010600030101010101" pitchFamily="2" charset="-122"/>
              </a:rPr>
              <a:t>交换局</a:t>
            </a:r>
          </a:p>
          <a:p>
            <a:pPr lvl="1" eaLnBrk="1" hangingPunct="1">
              <a:buSzPct val="85000"/>
              <a:buFont typeface="Wingdings" panose="05000000000000000000" pitchFamily="2" charset="2"/>
              <a:buChar char="§"/>
            </a:pPr>
            <a:r>
              <a:rPr lang="en-US" altLang="zh-CN" sz="2800" smtClean="0">
                <a:ea typeface="宋体" panose="02010600030101010101" pitchFamily="2" charset="-122"/>
              </a:rPr>
              <a:t>Where calls are moved from one trunk to another</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9B55D9-3748-4713-9EDC-80D133FF18CD}" type="datetime1">
              <a:rPr lang="zh-CN" altLang="en-US" smtClean="0"/>
              <a:pPr/>
              <a:t>2019/9/11</a:t>
            </a:fld>
            <a:endParaRPr lang="en-US" altLang="zh-CN" smtClean="0"/>
          </a:p>
        </p:txBody>
      </p:sp>
      <p:sp>
        <p:nvSpPr>
          <p:cNvPr id="624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24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395EFB-FD35-4B57-A0EE-8D68F3ACE6EC}" type="slidenum">
              <a:rPr lang="zh-CN" altLang="en-US" smtClean="0"/>
              <a:pPr/>
              <a:t>57</a:t>
            </a:fld>
            <a:endParaRPr lang="en-US" altLang="zh-CN" smtClean="0"/>
          </a:p>
        </p:txBody>
      </p:sp>
      <p:sp>
        <p:nvSpPr>
          <p:cNvPr id="62469" name="Rectangle 2"/>
          <p:cNvSpPr>
            <a:spLocks noGrp="1" noChangeArrowheads="1"/>
          </p:cNvSpPr>
          <p:nvPr>
            <p:ph type="title"/>
          </p:nvPr>
        </p:nvSpPr>
        <p:spPr>
          <a:xfrm>
            <a:off x="1363663" y="161925"/>
            <a:ext cx="6551612" cy="1143000"/>
          </a:xfrm>
        </p:spPr>
        <p:txBody>
          <a:bodyPr/>
          <a:lstStyle/>
          <a:p>
            <a:pPr eaLnBrk="1" hangingPunct="1"/>
            <a:r>
              <a:rPr lang="en-US" altLang="zh-CN" sz="4000" smtClean="0">
                <a:ea typeface="宋体" panose="02010600030101010101" pitchFamily="2" charset="-122"/>
              </a:rPr>
              <a:t>The Local Loop: Modems, ADSL, and Wireless</a:t>
            </a:r>
          </a:p>
        </p:txBody>
      </p:sp>
      <p:sp>
        <p:nvSpPr>
          <p:cNvPr id="62470" name="Rectangle 3"/>
          <p:cNvSpPr>
            <a:spLocks noGrp="1" noChangeArrowheads="1"/>
          </p:cNvSpPr>
          <p:nvPr>
            <p:ph type="body" idx="1"/>
          </p:nvPr>
        </p:nvSpPr>
        <p:spPr>
          <a:xfrm>
            <a:off x="0" y="5181600"/>
            <a:ext cx="9144000" cy="838200"/>
          </a:xfrm>
        </p:spPr>
        <p:txBody>
          <a:bodyPr/>
          <a:lstStyle/>
          <a:p>
            <a:pPr algn="ctr" eaLnBrk="1" hangingPunct="1">
              <a:buFontTx/>
              <a:buNone/>
            </a:pPr>
            <a:r>
              <a:rPr lang="en-US" altLang="zh-CN" smtClean="0">
                <a:ea typeface="宋体" panose="02010600030101010101" pitchFamily="2" charset="-122"/>
              </a:rPr>
              <a:t>The use of both analog and digital transmissions for a computer to computer call.  Conversion is done by the modems and codecs.</a:t>
            </a:r>
          </a:p>
        </p:txBody>
      </p:sp>
      <p:pic>
        <p:nvPicPr>
          <p:cNvPr id="62471" name="Picture 4" descr="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403350"/>
            <a:ext cx="691197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4"/>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1CF2F1-A739-4C81-BBCD-A7A6564C897E}" type="datetime1">
              <a:rPr lang="zh-CN" altLang="en-US" smtClean="0"/>
              <a:pPr/>
              <a:t>2019/9/11</a:t>
            </a:fld>
            <a:endParaRPr lang="en-US" altLang="zh-CN" smtClean="0"/>
          </a:p>
        </p:txBody>
      </p:sp>
      <p:sp>
        <p:nvSpPr>
          <p:cNvPr id="63491" name="页脚占位符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3492" name="灯片编号占位符 6"/>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004967-AA1A-4A9C-B0DB-A17220EF3B50}" type="slidenum">
              <a:rPr lang="zh-CN" altLang="en-US" smtClean="0"/>
              <a:pPr/>
              <a:t>58</a:t>
            </a:fld>
            <a:endParaRPr lang="en-US" altLang="zh-CN" smtClean="0"/>
          </a:p>
        </p:txBody>
      </p:sp>
      <p:sp>
        <p:nvSpPr>
          <p:cNvPr id="634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Passband Transmission(Modems)</a:t>
            </a:r>
          </a:p>
        </p:txBody>
      </p:sp>
      <p:sp>
        <p:nvSpPr>
          <p:cNvPr id="63494" name="Rectangle 3"/>
          <p:cNvSpPr>
            <a:spLocks noGrp="1" noChangeArrowheads="1"/>
          </p:cNvSpPr>
          <p:nvPr>
            <p:ph type="body" sz="half" idx="1"/>
          </p:nvPr>
        </p:nvSpPr>
        <p:spPr>
          <a:xfrm>
            <a:off x="338138" y="5465763"/>
            <a:ext cx="4232275" cy="1150937"/>
          </a:xfrm>
        </p:spPr>
        <p:txBody>
          <a:bodyPr/>
          <a:lstStyle/>
          <a:p>
            <a:pPr marL="0" indent="0" eaLnBrk="1" hangingPunct="1">
              <a:buFontTx/>
              <a:buNone/>
            </a:pPr>
            <a:r>
              <a:rPr lang="zh-CN" altLang="en-US" sz="2000" smtClean="0">
                <a:ea typeface="宋体" panose="02010600030101010101" pitchFamily="2" charset="-122"/>
              </a:rPr>
              <a:t> </a:t>
            </a:r>
            <a:r>
              <a:rPr lang="en-US" altLang="zh-CN" sz="2000" smtClean="0">
                <a:solidFill>
                  <a:schemeClr val="accent2"/>
                </a:solidFill>
                <a:ea typeface="宋体" panose="02010600030101010101" pitchFamily="2" charset="-122"/>
              </a:rPr>
              <a:t>(a)</a:t>
            </a:r>
            <a:r>
              <a:rPr lang="en-US" altLang="zh-CN" sz="2000" smtClean="0">
                <a:ea typeface="宋体" panose="02010600030101010101" pitchFamily="2" charset="-122"/>
              </a:rPr>
              <a:t> A binary signal</a:t>
            </a:r>
          </a:p>
          <a:p>
            <a:pPr marL="0" indent="0" eaLnBrk="1" hangingPunct="1">
              <a:buFontTx/>
              <a:buNone/>
            </a:pPr>
            <a:r>
              <a:rPr lang="en-US" altLang="zh-CN" sz="2000" smtClean="0">
                <a:ea typeface="宋体" panose="02010600030101010101" pitchFamily="2" charset="-122"/>
              </a:rPr>
              <a:t> </a:t>
            </a:r>
            <a:r>
              <a:rPr lang="en-US" altLang="zh-CN" sz="2000" smtClean="0">
                <a:solidFill>
                  <a:schemeClr val="accent2"/>
                </a:solidFill>
                <a:ea typeface="宋体" panose="02010600030101010101" pitchFamily="2" charset="-122"/>
              </a:rPr>
              <a:t>(b)</a:t>
            </a:r>
            <a:r>
              <a:rPr lang="en-US" altLang="zh-CN" sz="2000" smtClean="0">
                <a:ea typeface="宋体" panose="02010600030101010101" pitchFamily="2" charset="-122"/>
              </a:rPr>
              <a:t> Amplitude modulation(</a:t>
            </a:r>
            <a:r>
              <a:rPr lang="zh-CN" altLang="en-US" sz="2000" smtClean="0">
                <a:ea typeface="宋体" panose="02010600030101010101" pitchFamily="2" charset="-122"/>
              </a:rPr>
              <a:t>振幅调制</a:t>
            </a:r>
            <a:r>
              <a:rPr lang="en-US" altLang="zh-CN" sz="2000" smtClean="0">
                <a:ea typeface="宋体" panose="02010600030101010101" pitchFamily="2" charset="-122"/>
              </a:rPr>
              <a:t>)</a:t>
            </a:r>
          </a:p>
        </p:txBody>
      </p:sp>
      <p:sp>
        <p:nvSpPr>
          <p:cNvPr id="63495" name="Rectangle 4"/>
          <p:cNvSpPr>
            <a:spLocks noGrp="1" noChangeArrowheads="1"/>
          </p:cNvSpPr>
          <p:nvPr>
            <p:ph type="body" sz="half" idx="2"/>
          </p:nvPr>
        </p:nvSpPr>
        <p:spPr>
          <a:xfrm>
            <a:off x="4379913" y="5527675"/>
            <a:ext cx="4495800" cy="1101725"/>
          </a:xfrm>
        </p:spPr>
        <p:txBody>
          <a:bodyPr/>
          <a:lstStyle/>
          <a:p>
            <a:pPr marL="381000" indent="-381000" eaLnBrk="1" hangingPunct="1">
              <a:buFontTx/>
              <a:buNone/>
            </a:pPr>
            <a:r>
              <a:rPr lang="en-US" altLang="zh-CN" sz="2000" smtClean="0">
                <a:solidFill>
                  <a:schemeClr val="accent2"/>
                </a:solidFill>
                <a:ea typeface="宋体" panose="02010600030101010101" pitchFamily="2" charset="-122"/>
              </a:rPr>
              <a:t>(c)</a:t>
            </a:r>
            <a:r>
              <a:rPr lang="en-US" altLang="zh-CN" sz="2000" smtClean="0">
                <a:ea typeface="宋体" panose="02010600030101010101" pitchFamily="2" charset="-122"/>
              </a:rPr>
              <a:t> Frequency modulation(</a:t>
            </a:r>
            <a:r>
              <a:rPr lang="zh-CN" altLang="en-US" sz="2000" smtClean="0">
                <a:ea typeface="宋体" panose="02010600030101010101" pitchFamily="2" charset="-122"/>
              </a:rPr>
              <a:t>频率调制 </a:t>
            </a:r>
            <a:r>
              <a:rPr lang="en-US" altLang="zh-CN" sz="2000" smtClean="0">
                <a:ea typeface="宋体" panose="02010600030101010101" pitchFamily="2" charset="-122"/>
              </a:rPr>
              <a:t>)</a:t>
            </a:r>
          </a:p>
          <a:p>
            <a:pPr marL="381000" indent="-381000" eaLnBrk="1" hangingPunct="1">
              <a:buFontTx/>
              <a:buNone/>
            </a:pPr>
            <a:r>
              <a:rPr lang="en-US" altLang="zh-CN" sz="2000" smtClean="0">
                <a:solidFill>
                  <a:schemeClr val="accent2"/>
                </a:solidFill>
                <a:ea typeface="宋体" panose="02010600030101010101" pitchFamily="2" charset="-122"/>
              </a:rPr>
              <a:t>(d)</a:t>
            </a:r>
            <a:r>
              <a:rPr lang="en-US" altLang="zh-CN" sz="2000" smtClean="0">
                <a:ea typeface="宋体" panose="02010600030101010101" pitchFamily="2" charset="-122"/>
              </a:rPr>
              <a:t> Phase modulation(</a:t>
            </a:r>
            <a:r>
              <a:rPr lang="zh-CN" altLang="en-US" sz="2000" smtClean="0">
                <a:ea typeface="宋体" panose="02010600030101010101" pitchFamily="2" charset="-122"/>
              </a:rPr>
              <a:t>相位调制</a:t>
            </a:r>
            <a:r>
              <a:rPr lang="en-US" altLang="zh-CN" sz="2000" smtClean="0">
                <a:ea typeface="宋体" panose="02010600030101010101" pitchFamily="2" charset="-122"/>
              </a:rPr>
              <a:t>)</a:t>
            </a:r>
          </a:p>
          <a:p>
            <a:pPr marL="381000" indent="-381000" eaLnBrk="1" hangingPunct="1">
              <a:buFontTx/>
              <a:buAutoNum type="arabicPeriod"/>
            </a:pPr>
            <a:endParaRPr lang="zh-CN" altLang="en-US" sz="2000" smtClean="0">
              <a:ea typeface="宋体" panose="02010600030101010101" pitchFamily="2" charset="-122"/>
            </a:endParaRPr>
          </a:p>
        </p:txBody>
      </p:sp>
      <p:pic>
        <p:nvPicPr>
          <p:cNvPr id="63496" name="Picture 5" descr="2-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908050"/>
            <a:ext cx="5767388"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024729-672B-4583-91D3-08E0BADA69E1}" type="datetime1">
              <a:rPr lang="zh-CN" altLang="en-US" smtClean="0"/>
              <a:pPr/>
              <a:t>2019/9/11</a:t>
            </a:fld>
            <a:endParaRPr lang="en-US" altLang="zh-CN" smtClean="0"/>
          </a:p>
        </p:txBody>
      </p:sp>
      <p:sp>
        <p:nvSpPr>
          <p:cNvPr id="645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45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B1C10C-1BA1-45FE-B7EF-6D80C4D0F04E}" type="slidenum">
              <a:rPr lang="zh-CN" altLang="en-US" smtClean="0"/>
              <a:pPr/>
              <a:t>59</a:t>
            </a:fld>
            <a:endParaRPr lang="en-US" altLang="zh-CN" smtClean="0"/>
          </a:p>
        </p:txBody>
      </p:sp>
      <p:sp>
        <p:nvSpPr>
          <p:cNvPr id="645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Modems (2)</a:t>
            </a:r>
          </a:p>
        </p:txBody>
      </p:sp>
      <p:sp>
        <p:nvSpPr>
          <p:cNvPr id="64518" name="Rectangle 3"/>
          <p:cNvSpPr>
            <a:spLocks noGrp="1" noChangeArrowheads="1"/>
          </p:cNvSpPr>
          <p:nvPr>
            <p:ph type="body" idx="1"/>
          </p:nvPr>
        </p:nvSpPr>
        <p:spPr>
          <a:xfrm>
            <a:off x="2576513" y="4719638"/>
            <a:ext cx="6313487" cy="1439862"/>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QPSK.</a:t>
            </a:r>
            <a:r>
              <a:rPr lang="zh-CN" altLang="en-US" smtClean="0">
                <a:ea typeface="宋体" panose="02010600030101010101" pitchFamily="2" charset="-122"/>
              </a:rPr>
              <a:t>正交相移键控</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QAM-16.   QAM</a:t>
            </a:r>
            <a:r>
              <a:rPr lang="zh-CN" altLang="en-US" smtClean="0">
                <a:ea typeface="宋体" panose="02010600030101010101" pitchFamily="2" charset="-122"/>
              </a:rPr>
              <a:t>：正交振幅调制</a:t>
            </a:r>
          </a:p>
          <a:p>
            <a:pPr eaLnBrk="1" hangingPunct="1">
              <a:buFontTx/>
              <a:buNone/>
            </a:pP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QAM-64.</a:t>
            </a:r>
          </a:p>
        </p:txBody>
      </p:sp>
      <p:pic>
        <p:nvPicPr>
          <p:cNvPr id="64519" name="Picture 4" descr="2-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90688"/>
            <a:ext cx="8040688"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4F514B-2FFB-4786-AFC1-7801A839120B}" type="datetime1">
              <a:rPr lang="zh-CN" altLang="en-US" smtClean="0"/>
              <a:pPr/>
              <a:t>2019/9/11</a:t>
            </a:fld>
            <a:endParaRPr lang="en-US" altLang="zh-CN" smtClean="0"/>
          </a:p>
        </p:txBody>
      </p:sp>
      <p:sp>
        <p:nvSpPr>
          <p:cNvPr id="92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2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DF0FC8-F1EE-4106-A23D-96E67668D56C}" type="slidenum">
              <a:rPr lang="zh-CN" altLang="en-US" smtClean="0"/>
              <a:pPr/>
              <a:t>6</a:t>
            </a:fld>
            <a:endParaRPr lang="en-US" altLang="zh-CN" smtClean="0"/>
          </a:p>
        </p:txBody>
      </p:sp>
      <p:sp>
        <p:nvSpPr>
          <p:cNvPr id="9221" name="Rectangle 4"/>
          <p:cNvSpPr>
            <a:spLocks noGrp="1" noChangeArrowheads="1"/>
          </p:cNvSpPr>
          <p:nvPr>
            <p:ph type="title"/>
          </p:nvPr>
        </p:nvSpPr>
        <p:spPr>
          <a:xfrm>
            <a:off x="195263" y="177800"/>
            <a:ext cx="8015287" cy="914400"/>
          </a:xfrm>
          <a:noFill/>
        </p:spPr>
        <p:txBody>
          <a:bodyPr/>
          <a:lstStyle/>
          <a:p>
            <a:pPr eaLnBrk="1" hangingPunct="1"/>
            <a:r>
              <a:rPr lang="zh-CN" altLang="en-US" smtClean="0">
                <a:ea typeface="宋体" panose="02010600030101010101" pitchFamily="2" charset="-122"/>
              </a:rPr>
              <a:t>同步传输方式</a:t>
            </a:r>
          </a:p>
        </p:txBody>
      </p:sp>
      <p:sp>
        <p:nvSpPr>
          <p:cNvPr id="9222" name="Rectangle 5"/>
          <p:cNvSpPr>
            <a:spLocks noGrp="1" noChangeArrowheads="1"/>
          </p:cNvSpPr>
          <p:nvPr>
            <p:ph type="body" sz="half" idx="1"/>
          </p:nvPr>
        </p:nvSpPr>
        <p:spPr>
          <a:xfrm>
            <a:off x="622300" y="1104900"/>
            <a:ext cx="7924800" cy="3240088"/>
          </a:xfrm>
          <a:noFill/>
        </p:spPr>
        <p:txBody>
          <a:bodyPr/>
          <a:lstStyle/>
          <a:p>
            <a:pPr marL="476250" indent="-476250" eaLnBrk="1" hangingPunct="1">
              <a:buFont typeface="Wingdings" panose="05000000000000000000" pitchFamily="2" charset="2"/>
              <a:buChar char="n"/>
            </a:pPr>
            <a:r>
              <a:rPr lang="zh-CN" altLang="en-US" sz="2000" dirty="0" smtClean="0">
                <a:ea typeface="宋体" panose="02010600030101010101" pitchFamily="2" charset="-122"/>
              </a:rPr>
              <a:t>同步传输方式的信息格式是一组字符或一个二进制位组成的数据块（帧）。对这些数据，不需要附加起始位和停止位，而是在发送一组字符或数据块之前先发送一个同步字符</a:t>
            </a:r>
            <a:r>
              <a:rPr lang="en-US" altLang="zh-CN" sz="2000" dirty="0" smtClean="0">
                <a:ea typeface="宋体" panose="02010600030101010101" pitchFamily="2" charset="-122"/>
              </a:rPr>
              <a:t>SYN</a:t>
            </a:r>
            <a:r>
              <a:rPr lang="zh-CN" altLang="en-US" sz="2000" dirty="0" smtClean="0">
                <a:ea typeface="宋体" panose="02010600030101010101" pitchFamily="2" charset="-122"/>
              </a:rPr>
              <a:t>（以</a:t>
            </a:r>
            <a:r>
              <a:rPr lang="en-US" altLang="zh-CN" sz="2000" dirty="0" smtClean="0">
                <a:ea typeface="宋体" panose="02010600030101010101" pitchFamily="2" charset="-122"/>
              </a:rPr>
              <a:t>01101000</a:t>
            </a:r>
            <a:r>
              <a:rPr lang="zh-CN" altLang="en-US" sz="2000" dirty="0" smtClean="0">
                <a:ea typeface="宋体" panose="02010600030101010101" pitchFamily="2" charset="-122"/>
              </a:rPr>
              <a:t>表示）或一个同步字节（</a:t>
            </a:r>
            <a:r>
              <a:rPr lang="en-US" altLang="zh-CN" sz="2000" dirty="0" smtClean="0">
                <a:ea typeface="宋体" panose="02010600030101010101" pitchFamily="2" charset="-122"/>
              </a:rPr>
              <a:t>01111110</a:t>
            </a:r>
            <a:r>
              <a:rPr lang="zh-CN" altLang="en-US" sz="2000" dirty="0" smtClean="0">
                <a:ea typeface="宋体" panose="02010600030101010101" pitchFamily="2" charset="-122"/>
              </a:rPr>
              <a:t>），用于接收方进行同步检测，从而使收发双方进入同步状态。在同步字符或字节之后，可以连续发送任意多个字符或数据块，发送数据完毕后，再使用同步字符或字节来标识整个发送过程的结束。</a:t>
            </a:r>
          </a:p>
          <a:p>
            <a:pPr marL="476250" indent="-476250" eaLnBrk="1" hangingPunct="1">
              <a:buFont typeface="Wingdings" panose="05000000000000000000" pitchFamily="2" charset="2"/>
              <a:buChar char="n"/>
            </a:pPr>
            <a:r>
              <a:rPr lang="zh-CN" altLang="en-US" sz="2000" dirty="0" smtClean="0">
                <a:ea typeface="宋体" panose="02010600030101010101" pitchFamily="2" charset="-122"/>
              </a:rPr>
              <a:t>在同步传送时，由于发送方和接收方将整个字符组作为一个单位传送，且附加位又非常少，从而提高了数据传输的效率。所以这种方法一般用在高速传输数据的系统中，比如计算机之间的数据通信。</a:t>
            </a:r>
          </a:p>
        </p:txBody>
      </p:sp>
      <p:pic>
        <p:nvPicPr>
          <p:cNvPr id="922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4722813"/>
            <a:ext cx="61817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FB1BE2-D692-4001-BA80-E2D021EABA3A}" type="datetime1">
              <a:rPr lang="zh-CN" altLang="en-US" smtClean="0"/>
              <a:pPr/>
              <a:t>2019/9/11</a:t>
            </a:fld>
            <a:endParaRPr lang="en-US" altLang="zh-CN" smtClean="0"/>
          </a:p>
        </p:txBody>
      </p:sp>
      <p:sp>
        <p:nvSpPr>
          <p:cNvPr id="655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55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2C031A-B9A6-4BB7-B21E-C75307D10EEE}" type="slidenum">
              <a:rPr lang="zh-CN" altLang="en-US" smtClean="0"/>
              <a:pPr/>
              <a:t>60</a:t>
            </a:fld>
            <a:endParaRPr lang="en-US" altLang="zh-CN" smtClean="0"/>
          </a:p>
        </p:txBody>
      </p:sp>
      <p:sp>
        <p:nvSpPr>
          <p:cNvPr id="655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Modems (3)</a:t>
            </a:r>
          </a:p>
        </p:txBody>
      </p:sp>
      <p:sp>
        <p:nvSpPr>
          <p:cNvPr id="65542" name="Rectangle 3"/>
          <p:cNvSpPr>
            <a:spLocks noGrp="1" noChangeArrowheads="1"/>
          </p:cNvSpPr>
          <p:nvPr>
            <p:ph type="body" idx="1"/>
          </p:nvPr>
        </p:nvSpPr>
        <p:spPr>
          <a:xfrm>
            <a:off x="2281238" y="5121275"/>
            <a:ext cx="5697537" cy="1050925"/>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V.32 for 9600 bps.</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V32 bis for 14,400 bps.</a:t>
            </a:r>
          </a:p>
        </p:txBody>
      </p:sp>
      <p:pic>
        <p:nvPicPr>
          <p:cNvPr id="65543" name="Picture 4" descr="2-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1570038"/>
            <a:ext cx="746125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Rectangle 5"/>
          <p:cNvSpPr>
            <a:spLocks noChangeArrowheads="1"/>
          </p:cNvSpPr>
          <p:nvPr/>
        </p:nvSpPr>
        <p:spPr bwMode="auto">
          <a:xfrm>
            <a:off x="2035175" y="4775200"/>
            <a:ext cx="474663" cy="411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2400">
                <a:latin typeface="Times New Roman" panose="02020603050405020304" pitchFamily="18" charset="0"/>
                <a:ea typeface="宋体" panose="02010600030101010101" pitchFamily="2" charset="-122"/>
              </a:rPr>
              <a:t>(a)</a:t>
            </a:r>
          </a:p>
        </p:txBody>
      </p:sp>
      <p:sp>
        <p:nvSpPr>
          <p:cNvPr id="65545" name="Rectangle 6"/>
          <p:cNvSpPr>
            <a:spLocks noChangeArrowheads="1"/>
          </p:cNvSpPr>
          <p:nvPr/>
        </p:nvSpPr>
        <p:spPr bwMode="auto">
          <a:xfrm>
            <a:off x="6424613" y="4752975"/>
            <a:ext cx="55245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2400">
                <a:latin typeface="Times New Roman" panose="02020603050405020304" pitchFamily="18" charset="0"/>
                <a:ea typeface="宋体" panose="02010600030101010101" pitchFamily="2" charset="-122"/>
              </a:rPr>
              <a:t>(b)</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575" y="2208213"/>
            <a:ext cx="53768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674F91-E918-411B-8514-0AB4E880FC8B}" type="datetime1">
              <a:rPr lang="zh-CN" altLang="en-US" smtClean="0"/>
              <a:pPr/>
              <a:t>2019/9/11</a:t>
            </a:fld>
            <a:endParaRPr lang="en-US" altLang="zh-CN" smtClean="0"/>
          </a:p>
        </p:txBody>
      </p:sp>
      <p:sp>
        <p:nvSpPr>
          <p:cNvPr id="66564"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6565"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4C9293-74F2-4FC7-9DA8-6DBBD476EFA6}" type="slidenum">
              <a:rPr lang="zh-CN" altLang="en-US" smtClean="0"/>
              <a:pPr/>
              <a:t>61</a:t>
            </a:fld>
            <a:endParaRPr lang="en-US" altLang="zh-CN" smtClean="0"/>
          </a:p>
        </p:txBody>
      </p:sp>
      <p:sp>
        <p:nvSpPr>
          <p:cNvPr id="66566"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Baseband Transmission</a:t>
            </a:r>
          </a:p>
        </p:txBody>
      </p:sp>
      <p:sp>
        <p:nvSpPr>
          <p:cNvPr id="66567" name="Rectangle 3"/>
          <p:cNvSpPr>
            <a:spLocks noGrp="1" noChangeArrowheads="1"/>
          </p:cNvSpPr>
          <p:nvPr>
            <p:ph type="body" idx="1"/>
          </p:nvPr>
        </p:nvSpPr>
        <p:spPr>
          <a:xfrm>
            <a:off x="2297113" y="5453063"/>
            <a:ext cx="6161087" cy="1050925"/>
          </a:xfrm>
        </p:spPr>
        <p:txBody>
          <a:bodyPr/>
          <a:lstStyle/>
          <a:p>
            <a:pPr eaLnBrk="1" hangingPunct="1">
              <a:buFontTx/>
              <a:buNone/>
            </a:pPr>
            <a:r>
              <a:rPr lang="en-US" altLang="zh-CN" sz="1800" smtClean="0">
                <a:solidFill>
                  <a:schemeClr val="accent2"/>
                </a:solidFill>
                <a:ea typeface="宋体" panose="02010600030101010101" pitchFamily="2" charset="-122"/>
              </a:rPr>
              <a:t>Line codes:</a:t>
            </a:r>
          </a:p>
          <a:p>
            <a:pPr eaLnBrk="1" hangingPunct="1">
              <a:buFontTx/>
              <a:buNone/>
            </a:pPr>
            <a:r>
              <a:rPr lang="en-US" altLang="zh-CN" sz="1800" smtClean="0">
                <a:solidFill>
                  <a:schemeClr val="accent2"/>
                </a:solidFill>
                <a:ea typeface="宋体" panose="02010600030101010101" pitchFamily="2" charset="-122"/>
              </a:rPr>
              <a:t>(a)</a:t>
            </a:r>
            <a:r>
              <a:rPr lang="en-US" altLang="zh-CN" sz="1800" smtClean="0">
                <a:ea typeface="宋体" panose="02010600030101010101" pitchFamily="2" charset="-122"/>
              </a:rPr>
              <a:t> Bits, </a:t>
            </a:r>
            <a:r>
              <a:rPr lang="en-US" altLang="zh-CN" sz="1800" smtClean="0">
                <a:solidFill>
                  <a:schemeClr val="accent2"/>
                </a:solidFill>
                <a:ea typeface="宋体" panose="02010600030101010101" pitchFamily="2" charset="-122"/>
              </a:rPr>
              <a:t>(b)</a:t>
            </a:r>
            <a:r>
              <a:rPr lang="en-US" altLang="zh-CN" sz="1800" smtClean="0">
                <a:ea typeface="宋体" panose="02010600030101010101" pitchFamily="2" charset="-122"/>
              </a:rPr>
              <a:t> NRZ, </a:t>
            </a:r>
            <a:r>
              <a:rPr lang="en-US" altLang="zh-CN" sz="1800" smtClean="0">
                <a:solidFill>
                  <a:schemeClr val="accent2"/>
                </a:solidFill>
                <a:ea typeface="宋体" panose="02010600030101010101" pitchFamily="2" charset="-122"/>
              </a:rPr>
              <a:t>(c)</a:t>
            </a:r>
            <a:r>
              <a:rPr lang="en-US" altLang="zh-CN" sz="1800" smtClean="0">
                <a:ea typeface="宋体" panose="02010600030101010101" pitchFamily="2" charset="-122"/>
              </a:rPr>
              <a:t> NRZI,  </a:t>
            </a:r>
            <a:r>
              <a:rPr lang="en-US" altLang="zh-CN" sz="1800" smtClean="0">
                <a:solidFill>
                  <a:schemeClr val="accent2"/>
                </a:solidFill>
                <a:ea typeface="宋体" panose="02010600030101010101" pitchFamily="2" charset="-122"/>
              </a:rPr>
              <a:t>(d)</a:t>
            </a:r>
            <a:r>
              <a:rPr lang="en-US" altLang="zh-CN" sz="1800" smtClean="0">
                <a:ea typeface="宋体" panose="02010600030101010101" pitchFamily="2" charset="-122"/>
              </a:rPr>
              <a:t> Manchester ,  </a:t>
            </a:r>
            <a:r>
              <a:rPr lang="en-US" altLang="zh-CN" sz="1800" smtClean="0">
                <a:solidFill>
                  <a:schemeClr val="accent2"/>
                </a:solidFill>
                <a:ea typeface="宋体" panose="02010600030101010101" pitchFamily="2" charset="-122"/>
              </a:rPr>
              <a:t>(e)</a:t>
            </a:r>
            <a:r>
              <a:rPr lang="en-US" altLang="zh-CN" sz="1800" smtClean="0">
                <a:ea typeface="宋体" panose="02010600030101010101" pitchFamily="2" charset="-122"/>
              </a:rPr>
              <a:t> AMI</a:t>
            </a:r>
          </a:p>
          <a:p>
            <a:pPr eaLnBrk="1" hangingPunct="1">
              <a:buFontTx/>
              <a:buNone/>
            </a:pPr>
            <a:endParaRPr lang="en-US" altLang="zh-CN" sz="1800" smtClean="0">
              <a:ea typeface="宋体" panose="02010600030101010101" pitchFamily="2" charset="-122"/>
            </a:endParaRPr>
          </a:p>
          <a:p>
            <a:pPr eaLnBrk="1" hangingPunct="1">
              <a:buFontTx/>
              <a:buNone/>
            </a:pPr>
            <a:endParaRPr lang="en-US" altLang="zh-CN" sz="1800" smtClean="0">
              <a:ea typeface="宋体" panose="02010600030101010101" pitchFamily="2" charset="-122"/>
            </a:endParaRPr>
          </a:p>
        </p:txBody>
      </p:sp>
      <p:sp>
        <p:nvSpPr>
          <p:cNvPr id="66568" name="Rectangle 3"/>
          <p:cNvSpPr txBox="1">
            <a:spLocks noChangeArrowheads="1"/>
          </p:cNvSpPr>
          <p:nvPr/>
        </p:nvSpPr>
        <p:spPr bwMode="auto">
          <a:xfrm>
            <a:off x="1557338" y="1143000"/>
            <a:ext cx="7005637" cy="18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sz="2000">
                <a:solidFill>
                  <a:schemeClr val="accent2"/>
                </a:solidFill>
                <a:ea typeface="宋体" panose="02010600030101010101" pitchFamily="2" charset="-122"/>
              </a:rPr>
              <a:t>Line codes send symbols that represent one or more bits</a:t>
            </a:r>
          </a:p>
          <a:p>
            <a:pPr eaLnBrk="1" hangingPunct="1">
              <a:buFontTx/>
              <a:buChar char="•"/>
            </a:pPr>
            <a:r>
              <a:rPr lang="en-US" altLang="zh-CN" sz="2000">
                <a:ea typeface="宋体" panose="02010600030101010101" pitchFamily="2" charset="-122"/>
              </a:rPr>
              <a:t>NRZ is the simplest, literal line code (+1V = “1”,-1V=“0”)</a:t>
            </a:r>
          </a:p>
          <a:p>
            <a:pPr eaLnBrk="1" hangingPunct="1">
              <a:buFontTx/>
              <a:buChar char="•"/>
            </a:pPr>
            <a:r>
              <a:rPr lang="en-US" altLang="zh-CN" sz="2000">
                <a:ea typeface="宋体" panose="02010600030101010101" pitchFamily="2" charset="-122"/>
              </a:rPr>
              <a:t>Other codes tradeoff bandwidth and signal transitions</a:t>
            </a:r>
          </a:p>
          <a:p>
            <a:pPr eaLnBrk="1" hangingPunct="1">
              <a:buFontTx/>
              <a:buNone/>
            </a:pPr>
            <a:endParaRPr lang="en-US" altLang="zh-CN" sz="2000">
              <a:ea typeface="宋体" panose="02010600030101010101" pitchFamily="2" charset="-122"/>
            </a:endParaRPr>
          </a:p>
          <a:p>
            <a:pPr eaLnBrk="1" hangingPunct="1">
              <a:buFontTx/>
              <a:buNone/>
            </a:pPr>
            <a:endParaRPr lang="en-US" altLang="zh-CN" sz="2000">
              <a:ea typeface="宋体" panose="02010600030101010101" pitchFamily="2" charset="-122"/>
            </a:endParaRPr>
          </a:p>
        </p:txBody>
      </p:sp>
      <p:grpSp>
        <p:nvGrpSpPr>
          <p:cNvPr id="16" name="组合 15"/>
          <p:cNvGrpSpPr>
            <a:grpSpLocks/>
          </p:cNvGrpSpPr>
          <p:nvPr/>
        </p:nvGrpSpPr>
        <p:grpSpPr bwMode="auto">
          <a:xfrm>
            <a:off x="4251325" y="3287713"/>
            <a:ext cx="3021013" cy="282575"/>
            <a:chOff x="4195119" y="3647951"/>
            <a:chExt cx="2920956" cy="281498"/>
          </a:xfrm>
        </p:grpSpPr>
        <p:cxnSp>
          <p:nvCxnSpPr>
            <p:cNvPr id="66573" name="直接连接符 3"/>
            <p:cNvCxnSpPr>
              <a:cxnSpLocks noChangeShapeType="1"/>
            </p:cNvCxnSpPr>
            <p:nvPr/>
          </p:nvCxnSpPr>
          <p:spPr bwMode="auto">
            <a:xfrm flipV="1">
              <a:off x="4337222" y="3661420"/>
              <a:ext cx="1248032" cy="14501"/>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4" name="直接连接符 6"/>
            <p:cNvCxnSpPr>
              <a:cxnSpLocks noChangeShapeType="1"/>
            </p:cNvCxnSpPr>
            <p:nvPr/>
          </p:nvCxnSpPr>
          <p:spPr bwMode="auto">
            <a:xfrm flipH="1">
              <a:off x="4195119" y="3929449"/>
              <a:ext cx="142103"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5" name="直接连接符 14"/>
            <p:cNvCxnSpPr>
              <a:cxnSpLocks noChangeShapeType="1"/>
            </p:cNvCxnSpPr>
            <p:nvPr/>
          </p:nvCxnSpPr>
          <p:spPr bwMode="auto">
            <a:xfrm flipH="1">
              <a:off x="5585255" y="3902766"/>
              <a:ext cx="500448" cy="6179"/>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6" name="直接连接符 17"/>
            <p:cNvCxnSpPr>
              <a:cxnSpLocks noChangeShapeType="1"/>
            </p:cNvCxnSpPr>
            <p:nvPr/>
          </p:nvCxnSpPr>
          <p:spPr bwMode="auto">
            <a:xfrm flipH="1">
              <a:off x="6101985" y="3655973"/>
              <a:ext cx="259492" cy="3089"/>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7" name="直接连接符 19"/>
            <p:cNvCxnSpPr>
              <a:cxnSpLocks noChangeShapeType="1"/>
            </p:cNvCxnSpPr>
            <p:nvPr/>
          </p:nvCxnSpPr>
          <p:spPr bwMode="auto">
            <a:xfrm flipH="1">
              <a:off x="6337599" y="3898390"/>
              <a:ext cx="259492" cy="3089"/>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8" name="直接连接符 20"/>
            <p:cNvCxnSpPr>
              <a:cxnSpLocks noChangeShapeType="1"/>
            </p:cNvCxnSpPr>
            <p:nvPr/>
          </p:nvCxnSpPr>
          <p:spPr bwMode="auto">
            <a:xfrm flipH="1">
              <a:off x="6597091" y="3667125"/>
              <a:ext cx="259492" cy="3089"/>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直接连接符 21"/>
            <p:cNvCxnSpPr>
              <a:cxnSpLocks noChangeShapeType="1"/>
            </p:cNvCxnSpPr>
            <p:nvPr/>
          </p:nvCxnSpPr>
          <p:spPr bwMode="auto">
            <a:xfrm flipH="1">
              <a:off x="6856583" y="3895087"/>
              <a:ext cx="259492" cy="3089"/>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直接连接符 13"/>
            <p:cNvCxnSpPr>
              <a:cxnSpLocks noChangeShapeType="1"/>
            </p:cNvCxnSpPr>
            <p:nvPr/>
          </p:nvCxnSpPr>
          <p:spPr bwMode="auto">
            <a:xfrm flipV="1">
              <a:off x="4337222" y="3667125"/>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直接连接符 24"/>
            <p:cNvCxnSpPr>
              <a:cxnSpLocks noChangeShapeType="1"/>
            </p:cNvCxnSpPr>
            <p:nvPr/>
          </p:nvCxnSpPr>
          <p:spPr bwMode="auto">
            <a:xfrm flipV="1">
              <a:off x="5585254" y="3647951"/>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直接连接符 25"/>
            <p:cNvCxnSpPr>
              <a:cxnSpLocks noChangeShapeType="1"/>
            </p:cNvCxnSpPr>
            <p:nvPr/>
          </p:nvCxnSpPr>
          <p:spPr bwMode="auto">
            <a:xfrm flipV="1">
              <a:off x="6096001" y="3647951"/>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直接连接符 26"/>
            <p:cNvCxnSpPr>
              <a:cxnSpLocks noChangeShapeType="1"/>
            </p:cNvCxnSpPr>
            <p:nvPr/>
          </p:nvCxnSpPr>
          <p:spPr bwMode="auto">
            <a:xfrm flipV="1">
              <a:off x="6337599" y="3655417"/>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直接连接符 27"/>
            <p:cNvCxnSpPr>
              <a:cxnSpLocks noChangeShapeType="1"/>
            </p:cNvCxnSpPr>
            <p:nvPr/>
          </p:nvCxnSpPr>
          <p:spPr bwMode="auto">
            <a:xfrm flipV="1">
              <a:off x="6597091" y="3667125"/>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5" name="直接连接符 28"/>
            <p:cNvCxnSpPr>
              <a:cxnSpLocks noChangeShapeType="1"/>
            </p:cNvCxnSpPr>
            <p:nvPr/>
          </p:nvCxnSpPr>
          <p:spPr bwMode="auto">
            <a:xfrm flipV="1">
              <a:off x="6854524" y="3675921"/>
              <a:ext cx="0" cy="25352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0" name="矩形 18"/>
          <p:cNvSpPr>
            <a:spLocks noChangeArrowheads="1"/>
          </p:cNvSpPr>
          <p:nvPr/>
        </p:nvSpPr>
        <p:spPr bwMode="auto">
          <a:xfrm>
            <a:off x="7294563" y="2817813"/>
            <a:ext cx="901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ea typeface="宋体" panose="02010600030101010101" pitchFamily="2" charset="-122"/>
              </a:rPr>
              <a:t>EIA-232-D</a:t>
            </a:r>
            <a:endParaRPr lang="zh-CN" altLang="en-US" sz="1200">
              <a:ea typeface="宋体" panose="02010600030101010101" pitchFamily="2" charset="-122"/>
            </a:endParaRPr>
          </a:p>
        </p:txBody>
      </p:sp>
      <p:sp>
        <p:nvSpPr>
          <p:cNvPr id="66571" name="矩形 32"/>
          <p:cNvSpPr>
            <a:spLocks noChangeArrowheads="1"/>
          </p:cNvSpPr>
          <p:nvPr/>
        </p:nvSpPr>
        <p:spPr bwMode="auto">
          <a:xfrm>
            <a:off x="7307263" y="3317875"/>
            <a:ext cx="500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ea typeface="宋体" panose="02010600030101010101" pitchFamily="2" charset="-122"/>
              </a:rPr>
              <a:t>USB</a:t>
            </a:r>
            <a:endParaRPr lang="zh-CN" altLang="en-US" sz="1200">
              <a:ea typeface="宋体" panose="02010600030101010101" pitchFamily="2" charset="-122"/>
            </a:endParaRPr>
          </a:p>
        </p:txBody>
      </p:sp>
      <p:sp>
        <p:nvSpPr>
          <p:cNvPr id="66572" name="矩形 33"/>
          <p:cNvSpPr>
            <a:spLocks noChangeArrowheads="1"/>
          </p:cNvSpPr>
          <p:nvPr/>
        </p:nvSpPr>
        <p:spPr bwMode="auto">
          <a:xfrm>
            <a:off x="7356475" y="3887788"/>
            <a:ext cx="765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a:ea typeface="宋体" panose="02010600030101010101" pitchFamily="2" charset="-122"/>
              </a:rPr>
              <a:t>Ethernet</a:t>
            </a:r>
            <a:endParaRPr lang="zh-CN" altLang="en-US" sz="12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5E3F6E-A3DA-49AB-AC73-56D4289EFDBD}" type="datetime1">
              <a:rPr lang="zh-CN" altLang="en-US" smtClean="0"/>
              <a:pPr/>
              <a:t>2019/9/11</a:t>
            </a:fld>
            <a:endParaRPr lang="en-US" altLang="zh-CN" smtClean="0"/>
          </a:p>
        </p:txBody>
      </p:sp>
      <p:sp>
        <p:nvSpPr>
          <p:cNvPr id="675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75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115C72-C4B9-43EE-9CB1-3F835C6553D1}" type="slidenum">
              <a:rPr lang="zh-CN" altLang="en-US" smtClean="0"/>
              <a:pPr/>
              <a:t>62</a:t>
            </a:fld>
            <a:endParaRPr lang="en-US" altLang="zh-CN" smtClean="0"/>
          </a:p>
        </p:txBody>
      </p:sp>
      <p:sp>
        <p:nvSpPr>
          <p:cNvPr id="675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Baseband Transmission</a:t>
            </a:r>
          </a:p>
        </p:txBody>
      </p:sp>
      <p:graphicFrame>
        <p:nvGraphicFramePr>
          <p:cNvPr id="67590" name="Object 2"/>
          <p:cNvGraphicFramePr>
            <a:graphicFrameLocks noChangeAspect="1"/>
          </p:cNvGraphicFramePr>
          <p:nvPr/>
        </p:nvGraphicFramePr>
        <p:xfrm>
          <a:off x="1511300" y="1265238"/>
          <a:ext cx="7088188" cy="4740275"/>
        </p:xfrm>
        <a:graphic>
          <a:graphicData uri="http://schemas.openxmlformats.org/presentationml/2006/ole">
            <mc:AlternateContent xmlns:mc="http://schemas.openxmlformats.org/markup-compatibility/2006">
              <mc:Choice xmlns:v="urn:schemas-microsoft-com:vml" Requires="v">
                <p:oleObj spid="_x0000_s67592" name="Document" r:id="rId3" imgW="5904604" imgH="3947059" progId="Word.Document.8">
                  <p:embed/>
                </p:oleObj>
              </mc:Choice>
              <mc:Fallback>
                <p:oleObj name="Document" r:id="rId3" imgW="5904604" imgH="3947059"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1265238"/>
                        <a:ext cx="7088188"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B25F0B5-298F-4171-BF2D-EE7CF196C20A}" type="datetime1">
              <a:rPr lang="zh-CN" altLang="en-US" smtClean="0"/>
              <a:pPr/>
              <a:t>2019/9/11</a:t>
            </a:fld>
            <a:endParaRPr lang="en-US" altLang="zh-CN" smtClean="0"/>
          </a:p>
        </p:txBody>
      </p:sp>
      <p:sp>
        <p:nvSpPr>
          <p:cNvPr id="686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86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64AC74-CAF0-4294-BE00-18AB8EB05E36}" type="slidenum">
              <a:rPr lang="zh-CN" altLang="en-US" smtClean="0"/>
              <a:pPr/>
              <a:t>63</a:t>
            </a:fld>
            <a:endParaRPr lang="en-US" altLang="zh-CN" smtClean="0"/>
          </a:p>
        </p:txBody>
      </p:sp>
      <p:sp>
        <p:nvSpPr>
          <p:cNvPr id="686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Baseband Transmission</a:t>
            </a:r>
          </a:p>
        </p:txBody>
      </p:sp>
      <p:sp>
        <p:nvSpPr>
          <p:cNvPr id="8" name="Rectangle 3"/>
          <p:cNvSpPr txBox="1">
            <a:spLocks noChangeArrowheads="1"/>
          </p:cNvSpPr>
          <p:nvPr/>
        </p:nvSpPr>
        <p:spPr bwMode="auto">
          <a:xfrm>
            <a:off x="1452563" y="1158875"/>
            <a:ext cx="7005637"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marL="0" indent="0" eaLnBrk="1" hangingPunct="1">
              <a:buFontTx/>
              <a:buNone/>
              <a:defRPr/>
            </a:pPr>
            <a:r>
              <a:rPr lang="en-US" altLang="zh-CN" sz="1800" dirty="0" smtClean="0">
                <a:solidFill>
                  <a:schemeClr val="accent2"/>
                </a:solidFill>
                <a:ea typeface="宋体" panose="02010600030101010101" pitchFamily="2" charset="-122"/>
              </a:rPr>
              <a:t>NRZI</a:t>
            </a:r>
            <a:r>
              <a:rPr lang="zh-CN" altLang="en-US" sz="1800" dirty="0" smtClean="0">
                <a:solidFill>
                  <a:schemeClr val="accent2"/>
                </a:solidFill>
                <a:ea typeface="宋体" panose="02010600030101010101" pitchFamily="2" charset="-122"/>
              </a:rPr>
              <a:t>编码方式会遇到一个严重问题，当连续发送多位“</a:t>
            </a:r>
            <a:r>
              <a:rPr lang="en-US" altLang="zh-CN" sz="1800" dirty="0" smtClean="0">
                <a:solidFill>
                  <a:schemeClr val="accent2"/>
                </a:solidFill>
                <a:ea typeface="宋体" panose="02010600030101010101" pitchFamily="2" charset="-122"/>
              </a:rPr>
              <a:t>0</a:t>
            </a:r>
            <a:r>
              <a:rPr lang="zh-CN" altLang="en-US" sz="1800" dirty="0" smtClean="0">
                <a:solidFill>
                  <a:schemeClr val="accent2"/>
                </a:solidFill>
                <a:ea typeface="宋体" panose="02010600030101010101" pitchFamily="2" charset="-122"/>
              </a:rPr>
              <a:t>”或“</a:t>
            </a:r>
            <a:r>
              <a:rPr lang="en-US" altLang="zh-CN" sz="1800" dirty="0" smtClean="0">
                <a:solidFill>
                  <a:schemeClr val="accent2"/>
                </a:solidFill>
                <a:ea typeface="宋体" panose="02010600030101010101" pitchFamily="2" charset="-122"/>
              </a:rPr>
              <a:t>1</a:t>
            </a:r>
            <a:r>
              <a:rPr lang="zh-CN" altLang="en-US" sz="1800" dirty="0" smtClean="0">
                <a:solidFill>
                  <a:schemeClr val="accent2"/>
                </a:solidFill>
                <a:ea typeface="宋体" panose="02010600030101010101" pitchFamily="2" charset="-122"/>
              </a:rPr>
              <a:t>”信号时，会造成数据信号长时间无法翻转，使读取的时序发生严重错误。因此，在</a:t>
            </a:r>
            <a:r>
              <a:rPr lang="en-US" altLang="zh-CN" sz="1800" dirty="0" smtClean="0">
                <a:solidFill>
                  <a:schemeClr val="accent2"/>
                </a:solidFill>
                <a:ea typeface="宋体" panose="02010600030101010101" pitchFamily="2" charset="-122"/>
              </a:rPr>
              <a:t>NRZI</a:t>
            </a:r>
            <a:r>
              <a:rPr lang="zh-CN" altLang="en-US" sz="1800" dirty="0" smtClean="0">
                <a:solidFill>
                  <a:schemeClr val="accent2"/>
                </a:solidFill>
                <a:ea typeface="宋体" panose="02010600030101010101" pitchFamily="2" charset="-122"/>
              </a:rPr>
              <a:t>编码之间还需执行所谓的位填充的工作。</a:t>
            </a:r>
            <a:endParaRPr lang="en-US" altLang="zh-CN" sz="1800" dirty="0" smtClean="0">
              <a:ea typeface="宋体" panose="02010600030101010101" pitchFamily="2" charset="-122"/>
            </a:endParaRPr>
          </a:p>
          <a:p>
            <a:pPr eaLnBrk="1" hangingPunct="1">
              <a:buFontTx/>
              <a:buNone/>
              <a:defRPr/>
            </a:pPr>
            <a:endParaRPr lang="en-US" altLang="zh-CN" sz="1800" dirty="0" smtClean="0">
              <a:ea typeface="宋体" panose="02010600030101010101" pitchFamily="2" charset="-122"/>
            </a:endParaRPr>
          </a:p>
          <a:p>
            <a:pPr eaLnBrk="1" hangingPunct="1">
              <a:buFontTx/>
              <a:buNone/>
              <a:defRPr/>
            </a:pPr>
            <a:r>
              <a:rPr lang="zh-CN" altLang="en-US" sz="1800" dirty="0" smtClean="0">
                <a:ea typeface="宋体" panose="02010600030101010101" pitchFamily="2" charset="-122"/>
              </a:rPr>
              <a:t>如：</a:t>
            </a:r>
            <a:r>
              <a:rPr lang="en-US" altLang="zh-CN" sz="1800" dirty="0" smtClean="0">
                <a:ea typeface="宋体" panose="02010600030101010101" pitchFamily="2" charset="-122"/>
              </a:rPr>
              <a:t>USB</a:t>
            </a:r>
            <a:r>
              <a:rPr lang="zh-CN" altLang="en-US" sz="1800" dirty="0" smtClean="0">
                <a:ea typeface="宋体" panose="02010600030101010101" pitchFamily="2" charset="-122"/>
              </a:rPr>
              <a:t>接口</a:t>
            </a:r>
            <a:r>
              <a:rPr lang="en-US" altLang="zh-CN" sz="1800" dirty="0" smtClean="0">
                <a:ea typeface="宋体" panose="02010600030101010101" pitchFamily="2" charset="-122"/>
              </a:rPr>
              <a:t>NRZI</a:t>
            </a:r>
            <a:r>
              <a:rPr lang="zh-CN" altLang="en-US" sz="1800" dirty="0" smtClean="0">
                <a:ea typeface="宋体" panose="02010600030101010101" pitchFamily="2" charset="-122"/>
              </a:rPr>
              <a:t>编码与位填充</a:t>
            </a:r>
            <a:endParaRPr lang="en-US" altLang="zh-CN" sz="1800" dirty="0" smtClean="0">
              <a:ea typeface="宋体" panose="02010600030101010101" pitchFamily="2" charset="-122"/>
            </a:endParaRPr>
          </a:p>
        </p:txBody>
      </p:sp>
      <p:pic>
        <p:nvPicPr>
          <p:cNvPr id="6861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779713"/>
            <a:ext cx="5176838"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1425575"/>
            <a:ext cx="510381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D10925-72EB-4D40-905D-961783A7B707}" type="datetime1">
              <a:rPr lang="zh-CN" altLang="en-US" smtClean="0"/>
              <a:pPr/>
              <a:t>2019/9/11</a:t>
            </a:fld>
            <a:endParaRPr lang="en-US" altLang="zh-CN" smtClean="0"/>
          </a:p>
        </p:txBody>
      </p:sp>
      <p:sp>
        <p:nvSpPr>
          <p:cNvPr id="69636"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9637"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58758E-F969-4AA9-9080-5FCB0C3E3BE3}" type="slidenum">
              <a:rPr lang="zh-CN" altLang="en-US" smtClean="0"/>
              <a:pPr/>
              <a:t>64</a:t>
            </a:fld>
            <a:endParaRPr lang="en-US" altLang="zh-CN" smtClean="0"/>
          </a:p>
        </p:txBody>
      </p:sp>
      <p:sp>
        <p:nvSpPr>
          <p:cNvPr id="69638"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Baseband Transmission</a:t>
            </a:r>
          </a:p>
        </p:txBody>
      </p:sp>
      <p:sp>
        <p:nvSpPr>
          <p:cNvPr id="69639" name="矩形 1"/>
          <p:cNvSpPr>
            <a:spLocks noChangeArrowheads="1"/>
          </p:cNvSpPr>
          <p:nvPr/>
        </p:nvSpPr>
        <p:spPr bwMode="auto">
          <a:xfrm>
            <a:off x="6388100" y="2127250"/>
            <a:ext cx="28543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000">
                <a:solidFill>
                  <a:srgbClr val="333333"/>
                </a:solidFill>
                <a:ea typeface="宋体" panose="02010600030101010101" pitchFamily="2" charset="-122"/>
              </a:rPr>
              <a:t>FDDI</a:t>
            </a:r>
            <a:r>
              <a:rPr lang="zh-CN" altLang="en-US" sz="1000">
                <a:solidFill>
                  <a:srgbClr val="333333"/>
                </a:solidFill>
                <a:ea typeface="宋体" panose="02010600030101010101" pitchFamily="2" charset="-122"/>
              </a:rPr>
              <a:t>、</a:t>
            </a:r>
            <a:r>
              <a:rPr lang="en-US" altLang="zh-CN" sz="1000">
                <a:solidFill>
                  <a:srgbClr val="333333"/>
                </a:solidFill>
                <a:ea typeface="宋体" panose="02010600030101010101" pitchFamily="2" charset="-122"/>
              </a:rPr>
              <a:t>100BASE</a:t>
            </a:r>
            <a:r>
              <a:rPr lang="zh-CN" altLang="en-US" sz="1000">
                <a:solidFill>
                  <a:srgbClr val="333333"/>
                </a:solidFill>
                <a:ea typeface="宋体" panose="02010600030101010101" pitchFamily="2" charset="-122"/>
              </a:rPr>
              <a:t>－</a:t>
            </a:r>
            <a:r>
              <a:rPr lang="en-US" altLang="zh-CN" sz="1000">
                <a:solidFill>
                  <a:srgbClr val="333333"/>
                </a:solidFill>
                <a:ea typeface="宋体" panose="02010600030101010101" pitchFamily="2" charset="-122"/>
              </a:rPr>
              <a:t>TX</a:t>
            </a:r>
            <a:r>
              <a:rPr lang="zh-CN" altLang="en-US" sz="1000">
                <a:solidFill>
                  <a:srgbClr val="333333"/>
                </a:solidFill>
                <a:ea typeface="宋体" panose="02010600030101010101" pitchFamily="2" charset="-122"/>
              </a:rPr>
              <a:t>和</a:t>
            </a:r>
            <a:r>
              <a:rPr lang="en-US" altLang="zh-CN" sz="1000">
                <a:solidFill>
                  <a:srgbClr val="333333"/>
                </a:solidFill>
                <a:ea typeface="宋体" panose="02010600030101010101" pitchFamily="2" charset="-122"/>
              </a:rPr>
              <a:t>100BASE</a:t>
            </a:r>
            <a:r>
              <a:rPr lang="zh-CN" altLang="en-US" sz="1000">
                <a:solidFill>
                  <a:srgbClr val="333333"/>
                </a:solidFill>
                <a:ea typeface="宋体" panose="02010600030101010101" pitchFamily="2" charset="-122"/>
              </a:rPr>
              <a:t>－</a:t>
            </a:r>
            <a:r>
              <a:rPr lang="en-US" altLang="zh-CN" sz="1000">
                <a:solidFill>
                  <a:srgbClr val="333333"/>
                </a:solidFill>
                <a:ea typeface="宋体" panose="02010600030101010101" pitchFamily="2" charset="-122"/>
              </a:rPr>
              <a:t>FX</a:t>
            </a:r>
            <a:endParaRPr lang="zh-CN" altLang="en-US" sz="1000">
              <a:ea typeface="宋体" panose="02010600030101010101" pitchFamily="2" charset="-122"/>
            </a:endParaRPr>
          </a:p>
        </p:txBody>
      </p:sp>
      <p:sp>
        <p:nvSpPr>
          <p:cNvPr id="69640" name="矩形 3"/>
          <p:cNvSpPr>
            <a:spLocks noChangeArrowheads="1"/>
          </p:cNvSpPr>
          <p:nvPr/>
        </p:nvSpPr>
        <p:spPr bwMode="auto">
          <a:xfrm>
            <a:off x="2428875" y="32766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a:solidFill>
                  <a:srgbClr val="FF0000"/>
                </a:solidFill>
                <a:latin typeface="宋体" panose="02010600030101010101" pitchFamily="2" charset="-122"/>
                <a:ea typeface="宋体" panose="02010600030101010101" pitchFamily="2" charset="-122"/>
              </a:rPr>
              <a:t>每个</a:t>
            </a:r>
            <a:r>
              <a:rPr lang="en-US" altLang="zh-CN">
                <a:solidFill>
                  <a:srgbClr val="FF0000"/>
                </a:solidFill>
                <a:latin typeface="Times New Roman" panose="02020603050405020304" pitchFamily="18" charset="0"/>
                <a:ea typeface="宋体" panose="02010600030101010101" pitchFamily="2" charset="-122"/>
              </a:rPr>
              <a:t>5</a:t>
            </a:r>
            <a:r>
              <a:rPr lang="zh-CN" altLang="en-US">
                <a:solidFill>
                  <a:srgbClr val="FF0000"/>
                </a:solidFill>
                <a:latin typeface="宋体" panose="02010600030101010101" pitchFamily="2" charset="-122"/>
                <a:ea typeface="宋体" panose="02010600030101010101" pitchFamily="2" charset="-122"/>
              </a:rPr>
              <a:t>比特码组中不含多于</a:t>
            </a:r>
            <a:r>
              <a:rPr lang="en-US" altLang="zh-CN">
                <a:solidFill>
                  <a:srgbClr val="FF0000"/>
                </a:solidFill>
                <a:latin typeface="Times New Roman" panose="02020603050405020304" pitchFamily="18" charset="0"/>
                <a:ea typeface="宋体" panose="02010600030101010101" pitchFamily="2" charset="-122"/>
              </a:rPr>
              <a:t>3</a:t>
            </a:r>
            <a:r>
              <a:rPr lang="zh-CN" altLang="en-US">
                <a:solidFill>
                  <a:srgbClr val="FF0000"/>
                </a:solidFill>
                <a:latin typeface="宋体" panose="02010600030101010101" pitchFamily="2" charset="-122"/>
                <a:ea typeface="宋体" panose="02010600030101010101" pitchFamily="2" charset="-122"/>
              </a:rPr>
              <a:t>个“</a:t>
            </a:r>
            <a:r>
              <a:rPr lang="en-US" altLang="zh-CN">
                <a:solidFill>
                  <a:srgbClr val="FF0000"/>
                </a:solidFill>
                <a:latin typeface="Times New Roman" panose="02020603050405020304" pitchFamily="18" charset="0"/>
                <a:ea typeface="宋体" panose="02010600030101010101" pitchFamily="2" charset="-122"/>
              </a:rPr>
              <a:t>0</a:t>
            </a:r>
            <a:r>
              <a:rPr lang="zh-CN" altLang="en-US">
                <a:solidFill>
                  <a:srgbClr val="FF0000"/>
                </a:solidFill>
                <a:latin typeface="宋体" panose="02010600030101010101" pitchFamily="2" charset="-122"/>
                <a:ea typeface="宋体" panose="02010600030101010101" pitchFamily="2" charset="-122"/>
              </a:rPr>
              <a:t>”；</a:t>
            </a:r>
          </a:p>
          <a:p>
            <a:r>
              <a:rPr lang="zh-CN" altLang="en-US">
                <a:solidFill>
                  <a:srgbClr val="FF0000"/>
                </a:solidFill>
                <a:latin typeface="simsun" panose="02010600030101010101" pitchFamily="2" charset="-122"/>
                <a:ea typeface="simsun" panose="02010600030101010101" pitchFamily="2" charset="-122"/>
              </a:rPr>
              <a:t> </a:t>
            </a:r>
          </a:p>
          <a:p>
            <a:r>
              <a:rPr lang="zh-CN" altLang="en-US">
                <a:solidFill>
                  <a:srgbClr val="FF0000"/>
                </a:solidFill>
                <a:latin typeface="宋体" panose="02010600030101010101" pitchFamily="2" charset="-122"/>
                <a:ea typeface="宋体" panose="02010600030101010101" pitchFamily="2" charset="-122"/>
              </a:rPr>
              <a:t>或者</a:t>
            </a:r>
            <a:r>
              <a:rPr lang="en-US" altLang="zh-CN">
                <a:solidFill>
                  <a:srgbClr val="FF0000"/>
                </a:solidFill>
                <a:latin typeface="Times New Roman" panose="02020603050405020304" pitchFamily="18" charset="0"/>
                <a:ea typeface="宋体" panose="02010600030101010101" pitchFamily="2" charset="-122"/>
              </a:rPr>
              <a:t>5</a:t>
            </a:r>
            <a:r>
              <a:rPr lang="zh-CN" altLang="en-US">
                <a:solidFill>
                  <a:srgbClr val="FF0000"/>
                </a:solidFill>
                <a:latin typeface="宋体" panose="02010600030101010101" pitchFamily="2" charset="-122"/>
                <a:ea typeface="宋体" panose="02010600030101010101" pitchFamily="2" charset="-122"/>
              </a:rPr>
              <a:t>比特码组中包含不少于</a:t>
            </a:r>
            <a:r>
              <a:rPr lang="en-US" altLang="zh-CN">
                <a:solidFill>
                  <a:srgbClr val="FF0000"/>
                </a:solidFill>
                <a:latin typeface="Times New Roman" panose="02020603050405020304" pitchFamily="18" charset="0"/>
                <a:ea typeface="宋体" panose="02010600030101010101" pitchFamily="2" charset="-122"/>
              </a:rPr>
              <a:t>2</a:t>
            </a:r>
            <a:r>
              <a:rPr lang="zh-CN" altLang="en-US">
                <a:solidFill>
                  <a:srgbClr val="FF0000"/>
                </a:solidFill>
                <a:latin typeface="宋体" panose="02010600030101010101" pitchFamily="2" charset="-122"/>
                <a:ea typeface="宋体" panose="02010600030101010101" pitchFamily="2" charset="-122"/>
              </a:rPr>
              <a:t>个“</a:t>
            </a:r>
            <a:r>
              <a:rPr lang="en-US" altLang="zh-CN">
                <a:solidFill>
                  <a:srgbClr val="FF0000"/>
                </a:solidFill>
                <a:latin typeface="Times New Roman" panose="02020603050405020304" pitchFamily="18" charset="0"/>
                <a:ea typeface="宋体" panose="02010600030101010101" pitchFamily="2" charset="-122"/>
              </a:rPr>
              <a:t>1</a:t>
            </a:r>
            <a:r>
              <a:rPr lang="zh-CN" altLang="en-US">
                <a:solidFill>
                  <a:srgbClr val="FF0000"/>
                </a:solidFill>
                <a:latin typeface="宋体" panose="02010600030101010101" pitchFamily="2" charset="-122"/>
                <a:ea typeface="宋体" panose="02010600030101010101" pitchFamily="2" charset="-122"/>
              </a:rPr>
              <a:t>”</a:t>
            </a:r>
            <a:r>
              <a:rPr lang="zh-CN" altLang="en-US">
                <a:solidFill>
                  <a:srgbClr val="FF0000"/>
                </a:solidFill>
                <a:ea typeface="宋体" panose="02010600030101010101" pitchFamily="2" charset="-122"/>
              </a:rPr>
              <a:t/>
            </a:r>
            <a:br>
              <a:rPr lang="zh-CN" altLang="en-US">
                <a:solidFill>
                  <a:srgbClr val="FF0000"/>
                </a:solidFill>
                <a:ea typeface="宋体" panose="02010600030101010101" pitchFamily="2" charset="-122"/>
              </a:rPr>
            </a:br>
            <a:endParaRPr lang="zh-CN" altLang="en-US">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B9930F-D352-4D32-A2C8-111190DA3797}" type="datetime1">
              <a:rPr lang="zh-CN" altLang="en-US" smtClean="0"/>
              <a:pPr/>
              <a:t>2019/9/11</a:t>
            </a:fld>
            <a:endParaRPr lang="en-US" altLang="zh-CN" smtClean="0"/>
          </a:p>
        </p:txBody>
      </p:sp>
      <p:sp>
        <p:nvSpPr>
          <p:cNvPr id="706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06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9F5F24-8AA7-46D4-AF69-0016C4C7534D}" type="slidenum">
              <a:rPr lang="zh-CN" altLang="en-US" smtClean="0"/>
              <a:pPr/>
              <a:t>65</a:t>
            </a:fld>
            <a:endParaRPr lang="en-US" altLang="zh-CN" smtClean="0"/>
          </a:p>
        </p:txBody>
      </p:sp>
      <p:sp>
        <p:nvSpPr>
          <p:cNvPr id="706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Digital Subscriber Lines</a:t>
            </a:r>
            <a:r>
              <a:rPr lang="zh-CN" altLang="en-US" smtClean="0">
                <a:ea typeface="宋体" panose="02010600030101010101" pitchFamily="2" charset="-122"/>
              </a:rPr>
              <a:t>数字用户环线</a:t>
            </a:r>
          </a:p>
        </p:txBody>
      </p:sp>
      <p:sp>
        <p:nvSpPr>
          <p:cNvPr id="7066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Bandwidth versus distanced over category 3 UTP for DSL.</a:t>
            </a:r>
          </a:p>
        </p:txBody>
      </p:sp>
      <p:pic>
        <p:nvPicPr>
          <p:cNvPr id="70663" name="Picture 4" descr="2-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1544638"/>
            <a:ext cx="803275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05F0003-6997-4D79-9CD2-3B6F9103E9AE}" type="datetime1">
              <a:rPr lang="zh-CN" altLang="en-US" smtClean="0"/>
              <a:pPr/>
              <a:t>2019/9/11</a:t>
            </a:fld>
            <a:endParaRPr lang="en-US" altLang="zh-CN" smtClean="0"/>
          </a:p>
        </p:txBody>
      </p:sp>
      <p:sp>
        <p:nvSpPr>
          <p:cNvPr id="716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6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A99917-A7F5-4020-80FC-3F31069CA189}" type="slidenum">
              <a:rPr lang="zh-CN" altLang="en-US" smtClean="0"/>
              <a:pPr/>
              <a:t>66</a:t>
            </a:fld>
            <a:endParaRPr lang="en-US" altLang="zh-CN" smtClean="0"/>
          </a:p>
        </p:txBody>
      </p:sp>
      <p:sp>
        <p:nvSpPr>
          <p:cNvPr id="716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Digital Subscriber Lines (2)</a:t>
            </a:r>
          </a:p>
        </p:txBody>
      </p:sp>
      <p:sp>
        <p:nvSpPr>
          <p:cNvPr id="71686" name="Rectangle 3"/>
          <p:cNvSpPr>
            <a:spLocks noGrp="1" noChangeArrowheads="1"/>
          </p:cNvSpPr>
          <p:nvPr>
            <p:ph type="body" idx="1"/>
          </p:nvPr>
        </p:nvSpPr>
        <p:spPr>
          <a:xfrm>
            <a:off x="0" y="5029200"/>
            <a:ext cx="9144000" cy="838200"/>
          </a:xfrm>
        </p:spPr>
        <p:txBody>
          <a:bodyPr/>
          <a:lstStyle/>
          <a:p>
            <a:pPr algn="ctr" eaLnBrk="1" hangingPunct="1">
              <a:buFontTx/>
              <a:buNone/>
            </a:pPr>
            <a:r>
              <a:rPr lang="en-US" altLang="zh-CN" smtClean="0">
                <a:ea typeface="宋体" panose="02010600030101010101" pitchFamily="2" charset="-122"/>
              </a:rPr>
              <a:t>Operation of ADSL</a:t>
            </a:r>
            <a:r>
              <a:rPr lang="zh-CN" altLang="en-US" smtClean="0">
                <a:ea typeface="宋体" panose="02010600030101010101" pitchFamily="2" charset="-122"/>
              </a:rPr>
              <a:t>（非对称数字用户环线） </a:t>
            </a:r>
            <a:r>
              <a:rPr lang="en-US" altLang="zh-CN" smtClean="0">
                <a:ea typeface="宋体" panose="02010600030101010101" pitchFamily="2" charset="-122"/>
              </a:rPr>
              <a:t>using discrete multitone modulation.</a:t>
            </a:r>
          </a:p>
        </p:txBody>
      </p:sp>
      <p:pic>
        <p:nvPicPr>
          <p:cNvPr id="71687" name="Picture 4" descr="2-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2122488"/>
            <a:ext cx="79057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D0C298-21F2-4BC9-B80F-EEC9CE8189B8}" type="datetime1">
              <a:rPr lang="zh-CN" altLang="en-US" smtClean="0"/>
              <a:pPr/>
              <a:t>2019/9/11</a:t>
            </a:fld>
            <a:endParaRPr lang="en-US" altLang="zh-CN" smtClean="0"/>
          </a:p>
        </p:txBody>
      </p:sp>
      <p:sp>
        <p:nvSpPr>
          <p:cNvPr id="727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27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47B7DC-A5B4-4605-BB38-8ABC41327AEA}" type="slidenum">
              <a:rPr lang="zh-CN" altLang="en-US" smtClean="0"/>
              <a:pPr/>
              <a:t>67</a:t>
            </a:fld>
            <a:endParaRPr lang="en-US" altLang="zh-CN" smtClean="0"/>
          </a:p>
        </p:txBody>
      </p:sp>
      <p:sp>
        <p:nvSpPr>
          <p:cNvPr id="727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Digital Subscriber Lines (3)</a:t>
            </a:r>
          </a:p>
        </p:txBody>
      </p:sp>
      <p:sp>
        <p:nvSpPr>
          <p:cNvPr id="72710"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typical ADSL equipment configuration.</a:t>
            </a:r>
          </a:p>
        </p:txBody>
      </p:sp>
      <p:pic>
        <p:nvPicPr>
          <p:cNvPr id="72711" name="Picture 4" descr="2-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404938"/>
            <a:ext cx="7508875"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61F113-188C-4DD1-B53C-A025F54C4BA6}" type="datetime1">
              <a:rPr lang="zh-CN" altLang="en-US" smtClean="0"/>
              <a:pPr/>
              <a:t>2019/9/11</a:t>
            </a:fld>
            <a:endParaRPr lang="en-US" altLang="zh-CN" smtClean="0"/>
          </a:p>
        </p:txBody>
      </p:sp>
      <p:sp>
        <p:nvSpPr>
          <p:cNvPr id="737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37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1B350C-04CC-4B0C-AC5E-99F5B79A1969}" type="slidenum">
              <a:rPr lang="zh-CN" altLang="en-US" smtClean="0"/>
              <a:pPr/>
              <a:t>68</a:t>
            </a:fld>
            <a:endParaRPr lang="en-US" altLang="zh-CN" smtClean="0"/>
          </a:p>
        </p:txBody>
      </p:sp>
      <p:sp>
        <p:nvSpPr>
          <p:cNvPr id="7373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Wireless Local Loops</a:t>
            </a:r>
          </a:p>
        </p:txBody>
      </p:sp>
      <p:sp>
        <p:nvSpPr>
          <p:cNvPr id="73734" name="Rectangle 3"/>
          <p:cNvSpPr>
            <a:spLocks noGrp="1" noChangeArrowheads="1"/>
          </p:cNvSpPr>
          <p:nvPr>
            <p:ph type="body" idx="1"/>
          </p:nvPr>
        </p:nvSpPr>
        <p:spPr>
          <a:xfrm>
            <a:off x="0" y="5878513"/>
            <a:ext cx="9144000" cy="674687"/>
          </a:xfrm>
        </p:spPr>
        <p:txBody>
          <a:bodyPr/>
          <a:lstStyle/>
          <a:p>
            <a:pPr algn="ctr" eaLnBrk="1" hangingPunct="1">
              <a:buFontTx/>
              <a:buNone/>
            </a:pPr>
            <a:r>
              <a:rPr lang="en-US" altLang="zh-CN" smtClean="0">
                <a:ea typeface="宋体" panose="02010600030101010101" pitchFamily="2" charset="-122"/>
              </a:rPr>
              <a:t>Architecture of an LMDS</a:t>
            </a:r>
            <a:r>
              <a:rPr lang="zh-CN" altLang="en-US" smtClean="0">
                <a:ea typeface="宋体" panose="02010600030101010101" pitchFamily="2" charset="-122"/>
              </a:rPr>
              <a:t>（本地多点分配服务） </a:t>
            </a:r>
            <a:r>
              <a:rPr lang="en-US" altLang="zh-CN" smtClean="0">
                <a:ea typeface="宋体" panose="02010600030101010101" pitchFamily="2" charset="-122"/>
              </a:rPr>
              <a:t>system.</a:t>
            </a:r>
          </a:p>
        </p:txBody>
      </p:sp>
      <p:pic>
        <p:nvPicPr>
          <p:cNvPr id="73735" name="Picture 4" descr="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081088"/>
            <a:ext cx="7948612"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CA6B08-C722-415A-915F-0FD277B1004C}" type="datetime1">
              <a:rPr lang="zh-CN" altLang="en-US" smtClean="0"/>
              <a:pPr/>
              <a:t>2019/9/11</a:t>
            </a:fld>
            <a:endParaRPr lang="en-US" altLang="zh-CN" smtClean="0"/>
          </a:p>
        </p:txBody>
      </p:sp>
      <p:sp>
        <p:nvSpPr>
          <p:cNvPr id="747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47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0E48E31-1DC1-4340-8BE4-0CA37D69FEFF}" type="slidenum">
              <a:rPr lang="zh-CN" altLang="en-US" smtClean="0"/>
              <a:pPr/>
              <a:t>69</a:t>
            </a:fld>
            <a:endParaRPr lang="en-US" altLang="zh-CN" smtClean="0"/>
          </a:p>
        </p:txBody>
      </p:sp>
      <p:sp>
        <p:nvSpPr>
          <p:cNvPr id="74757" name="Rectangle 4"/>
          <p:cNvSpPr>
            <a:spLocks noGrp="1" noChangeArrowheads="1"/>
          </p:cNvSpPr>
          <p:nvPr>
            <p:ph type="title"/>
          </p:nvPr>
        </p:nvSpPr>
        <p:spPr>
          <a:xfrm>
            <a:off x="935038" y="255588"/>
            <a:ext cx="5897562" cy="906462"/>
          </a:xfrm>
          <a:noFill/>
        </p:spPr>
        <p:txBody>
          <a:bodyPr lIns="111967" tIns="55983" rIns="111967" bIns="55983" anchor="b"/>
          <a:lstStyle/>
          <a:p>
            <a:pPr eaLnBrk="1" hangingPunct="1"/>
            <a:r>
              <a:rPr lang="en-US" altLang="zh-CN" smtClean="0">
                <a:ea typeface="宋体" panose="02010600030101010101" pitchFamily="2" charset="-122"/>
              </a:rPr>
              <a:t>Trunks and Multiplexing</a:t>
            </a:r>
          </a:p>
        </p:txBody>
      </p:sp>
      <p:sp>
        <p:nvSpPr>
          <p:cNvPr id="74758" name="Rectangle 5"/>
          <p:cNvSpPr>
            <a:spLocks noGrp="1" noChangeArrowheads="1"/>
          </p:cNvSpPr>
          <p:nvPr>
            <p:ph type="body" idx="1"/>
          </p:nvPr>
        </p:nvSpPr>
        <p:spPr>
          <a:xfrm>
            <a:off x="890588" y="1336675"/>
            <a:ext cx="7029450" cy="4602163"/>
          </a:xfrm>
          <a:noFill/>
        </p:spPr>
        <p:txBody>
          <a:bodyPr lIns="111967" tIns="55983" rIns="111967" bIns="55983"/>
          <a:lstStyle/>
          <a:p>
            <a:pPr eaLnBrk="1" hangingPunct="1">
              <a:buFontTx/>
              <a:buChar char="•"/>
            </a:pPr>
            <a:r>
              <a:rPr lang="en-US" altLang="zh-CN" sz="2800" b="1" smtClean="0">
                <a:latin typeface="Arial" panose="020B0604020202020204" pitchFamily="34" charset="0"/>
                <a:ea typeface="宋体" panose="02010600030101010101" pitchFamily="2" charset="-122"/>
              </a:rPr>
              <a:t>High-bandwidth Trunk</a:t>
            </a:r>
          </a:p>
          <a:p>
            <a:pPr eaLnBrk="1" hangingPunct="1">
              <a:buFontTx/>
              <a:buChar char="•"/>
            </a:pPr>
            <a:r>
              <a:rPr lang="en-US" altLang="zh-CN" sz="2800" b="1" smtClean="0">
                <a:latin typeface="Arial" panose="020B0604020202020204" pitchFamily="34" charset="0"/>
                <a:ea typeface="宋体" panose="02010600030101010101" pitchFamily="2" charset="-122"/>
              </a:rPr>
              <a:t>Multiplexing over a physical trunk</a:t>
            </a:r>
          </a:p>
          <a:p>
            <a:pPr eaLnBrk="1" hangingPunct="1">
              <a:buFontTx/>
              <a:buChar char="•"/>
            </a:pPr>
            <a:r>
              <a:rPr lang="en-US" altLang="zh-CN" sz="2800" b="1" smtClean="0">
                <a:latin typeface="Arial" panose="020B0604020202020204" pitchFamily="34" charset="0"/>
                <a:ea typeface="宋体" panose="02010600030101010101" pitchFamily="2" charset="-122"/>
              </a:rPr>
              <a:t>FDM</a:t>
            </a:r>
            <a:r>
              <a:rPr lang="zh-CN" altLang="en-US" sz="2800" b="1" smtClean="0">
                <a:latin typeface="Arial" panose="020B0604020202020204" pitchFamily="34" charset="0"/>
                <a:ea typeface="宋体" panose="02010600030101010101" pitchFamily="2" charset="-122"/>
              </a:rPr>
              <a:t>频分多路复用</a:t>
            </a:r>
          </a:p>
          <a:p>
            <a:pPr eaLnBrk="1" hangingPunct="1">
              <a:buFontTx/>
              <a:buChar char="•"/>
            </a:pPr>
            <a:r>
              <a:rPr lang="en-US" altLang="zh-CN" sz="2800" b="1" smtClean="0">
                <a:latin typeface="Arial" panose="020B0604020202020204" pitchFamily="34" charset="0"/>
                <a:ea typeface="宋体" panose="02010600030101010101" pitchFamily="2" charset="-122"/>
              </a:rPr>
              <a:t>WDM</a:t>
            </a:r>
            <a:r>
              <a:rPr lang="zh-CN" altLang="en-US" sz="2800" b="1" smtClean="0">
                <a:latin typeface="Arial" panose="020B0604020202020204" pitchFamily="34" charset="0"/>
                <a:ea typeface="宋体" panose="02010600030101010101" pitchFamily="2" charset="-122"/>
              </a:rPr>
              <a:t>波分多路复用</a:t>
            </a:r>
          </a:p>
          <a:p>
            <a:pPr eaLnBrk="1" hangingPunct="1">
              <a:buFontTx/>
              <a:buChar char="•"/>
            </a:pPr>
            <a:r>
              <a:rPr lang="en-US" altLang="zh-CN" sz="2800" b="1" smtClean="0">
                <a:latin typeface="Arial" panose="020B0604020202020204" pitchFamily="34" charset="0"/>
                <a:ea typeface="宋体" panose="02010600030101010101" pitchFamily="2" charset="-122"/>
              </a:rPr>
              <a:t>TDM</a:t>
            </a:r>
            <a:r>
              <a:rPr lang="zh-CN" altLang="en-US" sz="2800" b="1" smtClean="0">
                <a:latin typeface="Arial" panose="020B0604020202020204" pitchFamily="34" charset="0"/>
                <a:ea typeface="宋体" panose="02010600030101010101" pitchFamily="2" charset="-122"/>
              </a:rPr>
              <a:t>时分多路复用</a:t>
            </a:r>
          </a:p>
          <a:p>
            <a:pPr eaLnBrk="1" hangingPunct="1">
              <a:buFontTx/>
              <a:buChar char="•"/>
            </a:pPr>
            <a:r>
              <a:rPr lang="en-US" altLang="zh-CN" sz="2800" b="1" smtClean="0">
                <a:latin typeface="Arial" panose="020B0604020202020204" pitchFamily="34" charset="0"/>
                <a:ea typeface="宋体" panose="02010600030101010101" pitchFamily="2" charset="-122"/>
              </a:rPr>
              <a:t>SONET/SDH* </a:t>
            </a:r>
            <a:r>
              <a:rPr lang="zh-CN" altLang="en-US" sz="2800" b="1" smtClean="0">
                <a:latin typeface="Arial" panose="020B0604020202020204" pitchFamily="34" charset="0"/>
                <a:ea typeface="宋体" panose="02010600030101010101" pitchFamily="2" charset="-122"/>
              </a:rPr>
              <a:t>同步光纤网络</a:t>
            </a:r>
          </a:p>
        </p:txBody>
      </p:sp>
      <p:sp>
        <p:nvSpPr>
          <p:cNvPr id="74759" name="Rectangle 6"/>
          <p:cNvSpPr>
            <a:spLocks noChangeArrowheads="1"/>
          </p:cNvSpPr>
          <p:nvPr/>
        </p:nvSpPr>
        <p:spPr bwMode="auto">
          <a:xfrm>
            <a:off x="857250" y="4960938"/>
            <a:ext cx="7735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ea typeface="宋体" panose="02010600030101010101" pitchFamily="2" charset="-122"/>
              </a:rPr>
              <a:t>多路复用：</a:t>
            </a:r>
            <a:r>
              <a:rPr kumimoji="1" lang="zh-CN" altLang="en-US" sz="2400">
                <a:ea typeface="宋体" panose="02010600030101010101" pitchFamily="2" charset="-122"/>
              </a:rPr>
              <a:t>技术就是把许多信号在单一的传输线路和用单一的传输设备来进行传输的技术。</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FE9595-7208-4BC3-9649-E596436647AC}" type="datetime1">
              <a:rPr lang="zh-CN" altLang="en-US" smtClean="0"/>
              <a:pPr/>
              <a:t>2019/9/11</a:t>
            </a:fld>
            <a:endParaRPr lang="en-US" altLang="zh-CN" smtClean="0"/>
          </a:p>
        </p:txBody>
      </p:sp>
      <p:sp>
        <p:nvSpPr>
          <p:cNvPr id="102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2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8BBAFE-4E3C-4DD1-AF42-6D511148A568}" type="slidenum">
              <a:rPr lang="zh-CN" altLang="en-US" smtClean="0"/>
              <a:pPr/>
              <a:t>7</a:t>
            </a:fld>
            <a:endParaRPr lang="en-US" altLang="zh-CN" smtClean="0"/>
          </a:p>
        </p:txBody>
      </p:sp>
      <p:sp>
        <p:nvSpPr>
          <p:cNvPr id="10245" name="Rectangle 3"/>
          <p:cNvSpPr>
            <a:spLocks noGrp="1" noChangeArrowheads="1"/>
          </p:cNvSpPr>
          <p:nvPr>
            <p:ph type="body" idx="1"/>
          </p:nvPr>
        </p:nvSpPr>
        <p:spPr>
          <a:xfrm>
            <a:off x="0" y="1181100"/>
            <a:ext cx="8851900" cy="4356100"/>
          </a:xfrm>
        </p:spPr>
        <p:txBody>
          <a:bodyPr/>
          <a:lstStyle/>
          <a:p>
            <a:pPr algn="ctr" eaLnBrk="1" hangingPunct="1">
              <a:lnSpc>
                <a:spcPct val="90000"/>
              </a:lnSpc>
              <a:buClr>
                <a:schemeClr val="hlink"/>
              </a:buClr>
              <a:buSzPct val="80000"/>
              <a:buFont typeface="Wingdings" panose="05000000000000000000" pitchFamily="2" charset="2"/>
              <a:buChar char="l"/>
            </a:pPr>
            <a:endParaRPr lang="zh-CN" altLang="en-US" b="1" smtClean="0">
              <a:ea typeface="宋体" panose="02010600030101010101" pitchFamily="2" charset="-122"/>
            </a:endParaRPr>
          </a:p>
          <a:p>
            <a:pPr eaLnBrk="1" hangingPunct="1">
              <a:buFont typeface="Wingdings" panose="05000000000000000000" pitchFamily="2" charset="2"/>
              <a:buChar char="n"/>
            </a:pPr>
            <a:r>
              <a:rPr lang="zh-CN" altLang="en-US" sz="2800" smtClean="0">
                <a:ea typeface="宋体" panose="02010600030101010101" pitchFamily="2" charset="-122"/>
              </a:rPr>
              <a:t>数据通信系统的基本通信模型：产生和发送信息的一端叫信源，接收信息的一端叫信宿。信源与信宿通过通信线路进行通信，在数据通信系统中，也将通信线路称为信道； </a:t>
            </a:r>
          </a:p>
          <a:p>
            <a:pPr eaLnBrk="1" hangingPunct="1">
              <a:buFont typeface="Wingdings" panose="05000000000000000000" pitchFamily="2" charset="2"/>
              <a:buChar char="n"/>
            </a:pPr>
            <a:r>
              <a:rPr lang="zh-CN" altLang="en-US" sz="2800" smtClean="0">
                <a:ea typeface="宋体" panose="02010600030101010101" pitchFamily="2" charset="-122"/>
              </a:rPr>
              <a:t>在数据通信系统中，传输模拟信号的系统称为模拟通信系统，而传输数字信号的系统称为数字通信系统。</a:t>
            </a:r>
          </a:p>
          <a:p>
            <a:pPr eaLnBrk="1" hangingPunct="1"/>
            <a:endParaRPr lang="zh-CN" altLang="en-US" sz="2800" smtClean="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96F159-5700-4F1E-8E25-93674D4E88AD}" type="datetime1">
              <a:rPr lang="zh-CN" altLang="en-US" smtClean="0"/>
              <a:pPr/>
              <a:t>2019/9/11</a:t>
            </a:fld>
            <a:endParaRPr lang="en-US" altLang="zh-CN" smtClean="0"/>
          </a:p>
        </p:txBody>
      </p:sp>
      <p:sp>
        <p:nvSpPr>
          <p:cNvPr id="757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57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05D26B-D871-4976-904F-18DFBE1E1E8B}" type="slidenum">
              <a:rPr lang="zh-CN" altLang="en-US" smtClean="0"/>
              <a:pPr/>
              <a:t>70</a:t>
            </a:fld>
            <a:endParaRPr lang="en-US" altLang="zh-CN" smtClean="0"/>
          </a:p>
        </p:txBody>
      </p:sp>
      <p:sp>
        <p:nvSpPr>
          <p:cNvPr id="757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Frequency Division Multiplexing</a:t>
            </a:r>
          </a:p>
        </p:txBody>
      </p:sp>
      <p:sp>
        <p:nvSpPr>
          <p:cNvPr id="75782" name="Rectangle 3"/>
          <p:cNvSpPr>
            <a:spLocks noGrp="1" noChangeArrowheads="1"/>
          </p:cNvSpPr>
          <p:nvPr>
            <p:ph type="body" idx="1"/>
          </p:nvPr>
        </p:nvSpPr>
        <p:spPr>
          <a:xfrm>
            <a:off x="1574800" y="5014913"/>
            <a:ext cx="7302500" cy="1663700"/>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The original bandwidths.</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The bandwidths raised in frequency.</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The multiplexed channel.</a:t>
            </a:r>
          </a:p>
        </p:txBody>
      </p:sp>
      <p:pic>
        <p:nvPicPr>
          <p:cNvPr id="75783" name="Picture 4" descr="2-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938" y="1239838"/>
            <a:ext cx="60071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67DDE0-E5E2-4873-B472-B62F7BF14F6C}" type="datetime1">
              <a:rPr lang="zh-CN" altLang="en-US" smtClean="0"/>
              <a:pPr/>
              <a:t>2019/9/11</a:t>
            </a:fld>
            <a:endParaRPr lang="en-US" altLang="zh-CN" smtClean="0"/>
          </a:p>
        </p:txBody>
      </p:sp>
      <p:sp>
        <p:nvSpPr>
          <p:cNvPr id="768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68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F44185-0F78-47A3-9B09-9DCF7701E1E6}" type="slidenum">
              <a:rPr lang="zh-CN" altLang="en-US" smtClean="0"/>
              <a:pPr/>
              <a:t>71</a:t>
            </a:fld>
            <a:endParaRPr lang="en-US" altLang="zh-CN" smtClean="0"/>
          </a:p>
        </p:txBody>
      </p:sp>
      <p:sp>
        <p:nvSpPr>
          <p:cNvPr id="768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Wavelength Division Multiplexing</a:t>
            </a:r>
          </a:p>
        </p:txBody>
      </p:sp>
      <p:sp>
        <p:nvSpPr>
          <p:cNvPr id="76806" name="Rectangle 3"/>
          <p:cNvSpPr>
            <a:spLocks noGrp="1" noChangeArrowheads="1"/>
          </p:cNvSpPr>
          <p:nvPr>
            <p:ph type="body" idx="1"/>
          </p:nvPr>
        </p:nvSpPr>
        <p:spPr>
          <a:xfrm>
            <a:off x="0" y="5448300"/>
            <a:ext cx="9144000" cy="838200"/>
          </a:xfrm>
        </p:spPr>
        <p:txBody>
          <a:bodyPr/>
          <a:lstStyle/>
          <a:p>
            <a:pPr algn="ctr" eaLnBrk="1" hangingPunct="1">
              <a:buFontTx/>
              <a:buNone/>
            </a:pPr>
            <a:r>
              <a:rPr lang="en-US" altLang="zh-CN" smtClean="0">
                <a:ea typeface="宋体" panose="02010600030101010101" pitchFamily="2" charset="-122"/>
              </a:rPr>
              <a:t>Wavelength division multiplexing.</a:t>
            </a:r>
          </a:p>
        </p:txBody>
      </p:sp>
      <p:pic>
        <p:nvPicPr>
          <p:cNvPr id="76807" name="Picture 4" descr="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189038"/>
            <a:ext cx="759936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F5C034-567B-41E8-AAA8-3B571E36A217}" type="datetime1">
              <a:rPr lang="zh-CN" altLang="en-US" smtClean="0"/>
              <a:pPr/>
              <a:t>2019/9/11</a:t>
            </a:fld>
            <a:endParaRPr lang="en-US" altLang="zh-CN" smtClean="0"/>
          </a:p>
        </p:txBody>
      </p:sp>
      <p:sp>
        <p:nvSpPr>
          <p:cNvPr id="778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78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7C90E9-C887-4D5B-8713-EA66094028F2}" type="slidenum">
              <a:rPr lang="zh-CN" altLang="en-US" smtClean="0"/>
              <a:pPr/>
              <a:t>72</a:t>
            </a:fld>
            <a:endParaRPr lang="en-US" altLang="zh-CN" smtClean="0"/>
          </a:p>
        </p:txBody>
      </p:sp>
      <p:sp>
        <p:nvSpPr>
          <p:cNvPr id="77829"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Time Division Multiplexing(1)</a:t>
            </a:r>
            <a:br>
              <a:rPr lang="en-US" altLang="zh-CN" sz="4000" smtClean="0">
                <a:ea typeface="宋体" panose="02010600030101010101" pitchFamily="2" charset="-122"/>
              </a:rPr>
            </a:br>
            <a:endParaRPr lang="zh-CN" altLang="en-US" sz="4000" smtClean="0">
              <a:ea typeface="宋体" panose="02010600030101010101" pitchFamily="2" charset="-122"/>
            </a:endParaRPr>
          </a:p>
        </p:txBody>
      </p:sp>
      <p:sp>
        <p:nvSpPr>
          <p:cNvPr id="77830" name="Rectangle 5"/>
          <p:cNvSpPr>
            <a:spLocks noChangeArrowheads="1"/>
          </p:cNvSpPr>
          <p:nvPr/>
        </p:nvSpPr>
        <p:spPr bwMode="auto">
          <a:xfrm>
            <a:off x="412750" y="788988"/>
            <a:ext cx="8302625" cy="479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 typeface="Wingdings" panose="05000000000000000000" pitchFamily="2" charset="2"/>
              <a:buChar char="n"/>
            </a:pPr>
            <a:r>
              <a:rPr lang="en-US" altLang="zh-CN" sz="2800">
                <a:ea typeface="宋体" panose="02010600030101010101" pitchFamily="2" charset="-122"/>
              </a:rPr>
              <a:t>Copper line in the telephone system</a:t>
            </a:r>
          </a:p>
          <a:p>
            <a:pPr eaLnBrk="1" hangingPunct="1">
              <a:buFont typeface="Wingdings" panose="05000000000000000000" pitchFamily="2" charset="2"/>
              <a:buChar char="n"/>
            </a:pPr>
            <a:r>
              <a:rPr lang="en-US" altLang="zh-CN" sz="2800">
                <a:ea typeface="宋体" panose="02010600030101010101" pitchFamily="2" charset="-122"/>
              </a:rPr>
              <a:t>Digital data transmission</a:t>
            </a:r>
          </a:p>
          <a:p>
            <a:pPr eaLnBrk="1" hangingPunct="1">
              <a:buFont typeface="Wingdings" panose="05000000000000000000" pitchFamily="2" charset="2"/>
              <a:buChar char="n"/>
            </a:pPr>
            <a:r>
              <a:rPr lang="en-US" altLang="zh-CN" sz="2800">
                <a:ea typeface="宋体" panose="02010600030101010101" pitchFamily="2" charset="-122"/>
              </a:rPr>
              <a:t>PCM, Pulse Code Modulation</a:t>
            </a:r>
          </a:p>
          <a:p>
            <a:pPr lvl="1" eaLnBrk="1" hangingPunct="1"/>
            <a:r>
              <a:rPr lang="en-US" altLang="zh-CN" sz="2400">
                <a:ea typeface="宋体" panose="02010600030101010101" pitchFamily="2" charset="-122"/>
              </a:rPr>
              <a:t>Nyquist theorem: Making 2N samples per second  from N hz bandwidth is sufficient to capture all the information </a:t>
            </a:r>
          </a:p>
          <a:p>
            <a:pPr lvl="1" eaLnBrk="1" hangingPunct="1"/>
            <a:r>
              <a:rPr lang="en-US" altLang="zh-CN" sz="2400">
                <a:ea typeface="宋体" panose="02010600030101010101" pitchFamily="2" charset="-122"/>
              </a:rPr>
              <a:t>Telephone system: 8000 samples from 4khz channel, 125us/sample</a:t>
            </a:r>
          </a:p>
          <a:p>
            <a:pPr lvl="1" eaLnBrk="1" hangingPunct="1"/>
            <a:r>
              <a:rPr lang="en-US" altLang="zh-CN" sz="2400">
                <a:ea typeface="宋体" panose="02010600030101010101" pitchFamily="2" charset="-122"/>
              </a:rPr>
              <a:t>7 or 8 bit/sample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24FA47-498E-476E-BA0D-0E3745AB4376}" type="datetime1">
              <a:rPr lang="zh-CN" altLang="en-US" smtClean="0"/>
              <a:pPr/>
              <a:t>2019/9/11</a:t>
            </a:fld>
            <a:endParaRPr lang="en-US" altLang="zh-CN" smtClean="0"/>
          </a:p>
        </p:txBody>
      </p:sp>
      <p:sp>
        <p:nvSpPr>
          <p:cNvPr id="788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88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DA7DFF-BFAC-4C99-BF7D-681E0F09F569}" type="slidenum">
              <a:rPr lang="zh-CN" altLang="en-US" smtClean="0"/>
              <a:pPr/>
              <a:t>73</a:t>
            </a:fld>
            <a:endParaRPr lang="en-US" altLang="zh-CN" smtClean="0"/>
          </a:p>
        </p:txBody>
      </p:sp>
      <p:sp>
        <p:nvSpPr>
          <p:cNvPr id="788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Time Division Multiplexing</a:t>
            </a:r>
          </a:p>
        </p:txBody>
      </p:sp>
      <p:sp>
        <p:nvSpPr>
          <p:cNvPr id="78854" name="Rectangle 3"/>
          <p:cNvSpPr>
            <a:spLocks noGrp="1" noChangeArrowheads="1"/>
          </p:cNvSpPr>
          <p:nvPr>
            <p:ph type="body" idx="1"/>
          </p:nvPr>
        </p:nvSpPr>
        <p:spPr>
          <a:xfrm>
            <a:off x="1752600" y="4837113"/>
            <a:ext cx="7112000" cy="1182687"/>
          </a:xfrm>
        </p:spPr>
        <p:txBody>
          <a:bodyPr/>
          <a:lstStyle/>
          <a:p>
            <a:pPr eaLnBrk="1" hangingPunct="1">
              <a:buFont typeface="Wingdings" panose="05000000000000000000" pitchFamily="2" charset="2"/>
              <a:buChar char="n"/>
            </a:pPr>
            <a:r>
              <a:rPr lang="en-US" altLang="zh-CN" smtClean="0">
                <a:ea typeface="宋体" panose="02010600030101010101" pitchFamily="2" charset="-122"/>
              </a:rPr>
              <a:t>The T1 carrier (24 channels,1.544 Mbps)</a:t>
            </a:r>
          </a:p>
          <a:p>
            <a:pPr eaLnBrk="1" hangingPunct="1">
              <a:buFont typeface="Wingdings" panose="05000000000000000000" pitchFamily="2" charset="2"/>
              <a:buChar char="n"/>
            </a:pPr>
            <a:r>
              <a:rPr lang="en-US" altLang="zh-CN" smtClean="0">
                <a:ea typeface="宋体" panose="02010600030101010101" pitchFamily="2" charset="-122"/>
              </a:rPr>
              <a:t>The E1 carrier (32 channels,2.048Mbps)</a:t>
            </a:r>
          </a:p>
          <a:p>
            <a:pPr algn="ctr" eaLnBrk="1" hangingPunct="1">
              <a:buFontTx/>
              <a:buNone/>
            </a:pPr>
            <a:endParaRPr lang="en-US" altLang="zh-CN" smtClean="0">
              <a:ea typeface="宋体" panose="02010600030101010101" pitchFamily="2" charset="-122"/>
            </a:endParaRPr>
          </a:p>
        </p:txBody>
      </p:sp>
      <p:pic>
        <p:nvPicPr>
          <p:cNvPr id="78855" name="Picture 5" descr="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293813"/>
            <a:ext cx="7620000"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BBAADF-3BBC-4E86-A675-1A5FC649D555}" type="datetime1">
              <a:rPr lang="zh-CN" altLang="en-US" smtClean="0"/>
              <a:pPr/>
              <a:t>2019/9/11</a:t>
            </a:fld>
            <a:endParaRPr lang="en-US" altLang="zh-CN" smtClean="0"/>
          </a:p>
        </p:txBody>
      </p:sp>
      <p:sp>
        <p:nvSpPr>
          <p:cNvPr id="798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98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6E0430-BD16-4653-85CF-15218749727D}" type="slidenum">
              <a:rPr lang="zh-CN" altLang="en-US" smtClean="0"/>
              <a:pPr/>
              <a:t>74</a:t>
            </a:fld>
            <a:endParaRPr lang="en-US" altLang="zh-CN" smtClean="0"/>
          </a:p>
        </p:txBody>
      </p:sp>
      <p:sp>
        <p:nvSpPr>
          <p:cNvPr id="798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PCM </a:t>
            </a:r>
            <a:r>
              <a:rPr kumimoji="1" lang="en-US" altLang="zh-CN" smtClean="0">
                <a:ea typeface="宋体" panose="02010600030101010101" pitchFamily="2" charset="-122"/>
              </a:rPr>
              <a:t>(Pulse Code Modulation) (1)</a:t>
            </a:r>
          </a:p>
        </p:txBody>
      </p:sp>
      <p:pic>
        <p:nvPicPr>
          <p:cNvPr id="798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90600"/>
            <a:ext cx="6477000" cy="47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Text Box 5"/>
          <p:cNvSpPr txBox="1">
            <a:spLocks noChangeArrowheads="1"/>
          </p:cNvSpPr>
          <p:nvPr/>
        </p:nvSpPr>
        <p:spPr bwMode="auto">
          <a:xfrm>
            <a:off x="365125" y="2119313"/>
            <a:ext cx="27622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zh-CN" sz="2400">
                <a:ea typeface="宋体" panose="02010600030101010101" pitchFamily="2" charset="-122"/>
              </a:rPr>
              <a:t>Sample(</a:t>
            </a:r>
            <a:r>
              <a:rPr lang="zh-CN" altLang="en-US" sz="2400">
                <a:ea typeface="宋体" panose="02010600030101010101" pitchFamily="2" charset="-122"/>
              </a:rPr>
              <a:t>取样</a:t>
            </a:r>
            <a:r>
              <a:rPr lang="en-US" altLang="zh-CN" sz="2400">
                <a:ea typeface="宋体" panose="02010600030101010101" pitchFamily="2" charset="-122"/>
              </a:rPr>
              <a:t>)</a:t>
            </a:r>
          </a:p>
          <a:p>
            <a:pPr eaLnBrk="1" hangingPunct="1">
              <a:buFontTx/>
              <a:buChar char="•"/>
            </a:pPr>
            <a:r>
              <a:rPr lang="en-US" altLang="zh-CN" sz="2400">
                <a:ea typeface="宋体" panose="02010600030101010101" pitchFamily="2" charset="-122"/>
              </a:rPr>
              <a:t>Quantize(</a:t>
            </a:r>
            <a:r>
              <a:rPr lang="zh-CN" altLang="en-US" sz="2400">
                <a:ea typeface="宋体" panose="02010600030101010101" pitchFamily="2" charset="-122"/>
              </a:rPr>
              <a:t>量化</a:t>
            </a:r>
            <a:r>
              <a:rPr lang="en-US" altLang="zh-CN" sz="2400">
                <a:ea typeface="宋体" panose="02010600030101010101" pitchFamily="2" charset="-122"/>
              </a:rPr>
              <a:t>)</a:t>
            </a:r>
          </a:p>
          <a:p>
            <a:pPr eaLnBrk="1" hangingPunct="1">
              <a:buFontTx/>
              <a:buChar char="•"/>
            </a:pPr>
            <a:r>
              <a:rPr lang="en-US" altLang="zh-CN" sz="2400">
                <a:ea typeface="宋体" panose="02010600030101010101" pitchFamily="2" charset="-122"/>
              </a:rPr>
              <a:t>Code(</a:t>
            </a:r>
            <a:r>
              <a:rPr lang="zh-CN" altLang="en-US" sz="2400">
                <a:ea typeface="宋体" panose="02010600030101010101" pitchFamily="2" charset="-122"/>
              </a:rPr>
              <a:t>编码</a:t>
            </a:r>
            <a:r>
              <a:rPr lang="en-US" altLang="zh-CN" sz="2400">
                <a:ea typeface="宋体" panose="02010600030101010101" pitchFamily="2" charset="-122"/>
              </a:rPr>
              <a:t>)</a:t>
            </a:r>
          </a:p>
          <a:p>
            <a:pPr eaLnBrk="1" hangingPunct="1">
              <a:buFontTx/>
              <a:buChar char="•"/>
            </a:pP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B382E8-6423-4826-8328-F88EF9EA80D2}" type="datetime1">
              <a:rPr lang="zh-CN" altLang="en-US" smtClean="0"/>
              <a:pPr/>
              <a:t>2019/9/11</a:t>
            </a:fld>
            <a:endParaRPr lang="en-US" altLang="zh-CN" smtClean="0"/>
          </a:p>
        </p:txBody>
      </p:sp>
      <p:sp>
        <p:nvSpPr>
          <p:cNvPr id="808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09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681BFB-435E-4B78-AF64-B85954B85BCE}" type="slidenum">
              <a:rPr lang="zh-CN" altLang="en-US" smtClean="0"/>
              <a:pPr/>
              <a:t>75</a:t>
            </a:fld>
            <a:endParaRPr lang="en-US" altLang="zh-CN" smtClean="0"/>
          </a:p>
        </p:txBody>
      </p:sp>
      <p:sp>
        <p:nvSpPr>
          <p:cNvPr id="809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PCM </a:t>
            </a:r>
            <a:r>
              <a:rPr kumimoji="1" lang="en-US" altLang="zh-CN" smtClean="0">
                <a:ea typeface="宋体" panose="02010600030101010101" pitchFamily="2" charset="-122"/>
              </a:rPr>
              <a:t>(Pulse Code Modulation)(2)</a:t>
            </a:r>
            <a:endParaRPr kumimoji="1" lang="zh-CN" altLang="en-US" smtClean="0">
              <a:ea typeface="宋体" panose="02010600030101010101" pitchFamily="2" charset="-122"/>
            </a:endParaRPr>
          </a:p>
        </p:txBody>
      </p:sp>
      <p:sp>
        <p:nvSpPr>
          <p:cNvPr id="80902" name="Rectangle 4"/>
          <p:cNvSpPr>
            <a:spLocks noChangeArrowheads="1"/>
          </p:cNvSpPr>
          <p:nvPr/>
        </p:nvSpPr>
        <p:spPr bwMode="auto">
          <a:xfrm>
            <a:off x="569913" y="1254125"/>
            <a:ext cx="78263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a:ea typeface="宋体" panose="02010600030101010101" pitchFamily="2" charset="-122"/>
              </a:rPr>
              <a:t>    在发送端将模拟信号变换为数字信号的装置称为</a:t>
            </a:r>
            <a:r>
              <a:rPr kumimoji="1" lang="zh-CN" altLang="en-US" sz="2400" b="1">
                <a:ea typeface="宋体" panose="02010600030101010101" pitchFamily="2" charset="-122"/>
              </a:rPr>
              <a:t>编码器</a:t>
            </a:r>
            <a:r>
              <a:rPr kumimoji="1" lang="zh-CN" altLang="en-US" sz="2400">
                <a:ea typeface="宋体" panose="02010600030101010101" pitchFamily="2" charset="-122"/>
              </a:rPr>
              <a:t>（</a:t>
            </a:r>
            <a:r>
              <a:rPr kumimoji="1" lang="en-US" altLang="zh-CN" sz="2400">
                <a:ea typeface="宋体" panose="02010600030101010101" pitchFamily="2" charset="-122"/>
              </a:rPr>
              <a:t>Coder</a:t>
            </a:r>
            <a:r>
              <a:rPr kumimoji="1" lang="zh-CN" altLang="en-US" sz="2400">
                <a:ea typeface="宋体" panose="02010600030101010101" pitchFamily="2" charset="-122"/>
              </a:rPr>
              <a:t>），而在接收端将收到的数字信号复原成模拟信号的装置则称为</a:t>
            </a:r>
            <a:r>
              <a:rPr kumimoji="1" lang="zh-CN" altLang="en-US" sz="2400" b="1">
                <a:ea typeface="宋体" panose="02010600030101010101" pitchFamily="2" charset="-122"/>
              </a:rPr>
              <a:t>解码器</a:t>
            </a:r>
            <a:r>
              <a:rPr kumimoji="1" lang="en-US" altLang="zh-CN" sz="2400">
                <a:ea typeface="宋体" panose="02010600030101010101" pitchFamily="2" charset="-122"/>
              </a:rPr>
              <a:t>(Decoder)</a:t>
            </a:r>
            <a:r>
              <a:rPr kumimoji="1" lang="zh-CN" altLang="en-US" sz="2400">
                <a:ea typeface="宋体" panose="02010600030101010101" pitchFamily="2" charset="-122"/>
              </a:rPr>
              <a:t>。通常进行的是双向通信，使用既能编码又能解码的装置，即</a:t>
            </a:r>
            <a:r>
              <a:rPr kumimoji="1" lang="zh-CN" altLang="en-US" sz="2400" b="1">
                <a:ea typeface="宋体" panose="02010600030101010101" pitchFamily="2" charset="-122"/>
              </a:rPr>
              <a:t>编码解码器</a:t>
            </a:r>
            <a:r>
              <a:rPr kumimoji="1" lang="zh-CN" altLang="en-US" sz="2400">
                <a:ea typeface="宋体" panose="02010600030101010101" pitchFamily="2" charset="-122"/>
              </a:rPr>
              <a:t>（</a:t>
            </a:r>
            <a:r>
              <a:rPr kumimoji="1" lang="en-US" altLang="zh-CN" sz="2400">
                <a:ea typeface="宋体" panose="02010600030101010101" pitchFamily="2" charset="-122"/>
              </a:rPr>
              <a:t>Codec</a:t>
            </a:r>
            <a:r>
              <a:rPr kumimoji="1" lang="zh-CN" altLang="en-US" sz="2400">
                <a:ea typeface="宋体" panose="02010600030101010101" pitchFamily="2" charset="-122"/>
              </a:rPr>
              <a:t>）。模拟信号通过编码解码器进行数字传输的工作过程示意如下图：</a:t>
            </a:r>
          </a:p>
        </p:txBody>
      </p:sp>
      <p:pic>
        <p:nvPicPr>
          <p:cNvPr id="809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644900"/>
            <a:ext cx="6716713"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4888C6-A5D4-4986-BDF1-DE75FF38B134}" type="datetime1">
              <a:rPr lang="zh-CN" altLang="en-US" smtClean="0"/>
              <a:pPr/>
              <a:t>2019/9/11</a:t>
            </a:fld>
            <a:endParaRPr lang="en-US" altLang="zh-CN" smtClean="0"/>
          </a:p>
        </p:txBody>
      </p:sp>
      <p:sp>
        <p:nvSpPr>
          <p:cNvPr id="819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B11B60-9DBE-4E42-8A18-9C29202DB42C}" type="slidenum">
              <a:rPr lang="zh-CN" altLang="en-US" smtClean="0"/>
              <a:pPr/>
              <a:t>76</a:t>
            </a:fld>
            <a:endParaRPr lang="en-US" altLang="zh-CN" smtClean="0"/>
          </a:p>
        </p:txBody>
      </p:sp>
      <p:sp>
        <p:nvSpPr>
          <p:cNvPr id="819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PCM (3)</a:t>
            </a:r>
          </a:p>
        </p:txBody>
      </p:sp>
      <p:sp>
        <p:nvSpPr>
          <p:cNvPr id="81926" name="Text Box 4"/>
          <p:cNvSpPr txBox="1">
            <a:spLocks noChangeArrowheads="1"/>
          </p:cNvSpPr>
          <p:nvPr/>
        </p:nvSpPr>
        <p:spPr bwMode="auto">
          <a:xfrm>
            <a:off x="203200" y="990600"/>
            <a:ext cx="8382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宋体" panose="02010600030101010101" pitchFamily="2" charset="-122"/>
              </a:rPr>
              <a:t>      将模拟信号变换为数字信号的常用方法是</a:t>
            </a:r>
            <a:r>
              <a:rPr kumimoji="1" lang="zh-CN" altLang="en-US" sz="2400" b="1">
                <a:latin typeface="Times New Roman" panose="02020603050405020304" pitchFamily="18" charset="0"/>
                <a:ea typeface="宋体" panose="02010600030101010101" pitchFamily="2" charset="-122"/>
              </a:rPr>
              <a:t>脉冲编码调制</a:t>
            </a:r>
            <a:r>
              <a:rPr kumimoji="1" lang="en-US" altLang="zh-CN" sz="2400" b="1">
                <a:latin typeface="Times New Roman" panose="02020603050405020304" pitchFamily="18" charset="0"/>
                <a:ea typeface="宋体" panose="02010600030101010101" pitchFamily="2" charset="-122"/>
              </a:rPr>
              <a:t>PCM</a:t>
            </a:r>
            <a:r>
              <a:rPr kumimoji="1" lang="en-US" altLang="zh-CN" sz="2400">
                <a:latin typeface="Times New Roman" panose="02020603050405020304" pitchFamily="18" charset="0"/>
                <a:ea typeface="宋体" panose="02010600030101010101" pitchFamily="2" charset="-122"/>
              </a:rPr>
              <a:t>(Pulse Code Modulation)</a:t>
            </a:r>
            <a:r>
              <a:rPr kumimoji="1" lang="zh-CN" altLang="en-US" sz="2400">
                <a:latin typeface="Times New Roman" panose="02020603050405020304" pitchFamily="18" charset="0"/>
                <a:ea typeface="宋体" panose="02010600030101010101" pitchFamily="2" charset="-122"/>
              </a:rPr>
              <a:t>。脉码调制的过程由</a:t>
            </a:r>
            <a:r>
              <a:rPr kumimoji="1" lang="zh-CN" altLang="en-US" sz="2400" b="1">
                <a:latin typeface="Times New Roman" panose="02020603050405020304" pitchFamily="18" charset="0"/>
                <a:ea typeface="宋体" panose="02010600030101010101" pitchFamily="2" charset="-122"/>
              </a:rPr>
              <a:t>取样</a:t>
            </a:r>
            <a:r>
              <a:rPr kumimoji="1" lang="zh-CN" altLang="en-US" sz="2400">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量化</a:t>
            </a:r>
            <a:r>
              <a:rPr kumimoji="1" lang="zh-CN" altLang="en-US" sz="2400">
                <a:latin typeface="Times New Roman" panose="02020603050405020304" pitchFamily="18" charset="0"/>
                <a:ea typeface="宋体" panose="02010600030101010101" pitchFamily="2" charset="-122"/>
              </a:rPr>
              <a:t>和</a:t>
            </a:r>
            <a:r>
              <a:rPr kumimoji="1" lang="zh-CN" altLang="en-US" sz="2400" b="1">
                <a:latin typeface="Times New Roman" panose="02020603050405020304" pitchFamily="18" charset="0"/>
                <a:ea typeface="宋体" panose="02010600030101010101" pitchFamily="2" charset="-122"/>
              </a:rPr>
              <a:t>编码</a:t>
            </a:r>
            <a:r>
              <a:rPr kumimoji="1" lang="zh-CN" altLang="en-US" sz="2400">
                <a:latin typeface="Times New Roman" panose="02020603050405020304" pitchFamily="18" charset="0"/>
                <a:ea typeface="宋体" panose="02010600030101010101" pitchFamily="2" charset="-122"/>
              </a:rPr>
              <a:t>三步构成。 </a:t>
            </a:r>
          </a:p>
        </p:txBody>
      </p:sp>
      <p:sp>
        <p:nvSpPr>
          <p:cNvPr id="81927" name="Text Box 5"/>
          <p:cNvSpPr txBox="1">
            <a:spLocks noChangeArrowheads="1"/>
          </p:cNvSpPr>
          <p:nvPr/>
        </p:nvSpPr>
        <p:spPr bwMode="auto">
          <a:xfrm>
            <a:off x="508000" y="22860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rPr>
              <a:t>1</a:t>
            </a:r>
            <a:r>
              <a:rPr kumimoji="1" lang="zh-CN" altLang="en-US" sz="2400">
                <a:latin typeface="Times New Roman" panose="02020603050405020304" pitchFamily="18" charset="0"/>
                <a:ea typeface="宋体" panose="02010600030101010101" pitchFamily="2" charset="-122"/>
              </a:rPr>
              <a:t>、取样：就是按照一定的时间间隔采样测量模拟信号幅值。 </a:t>
            </a:r>
          </a:p>
        </p:txBody>
      </p:sp>
      <p:sp>
        <p:nvSpPr>
          <p:cNvPr id="81928" name="Text Box 6"/>
          <p:cNvSpPr txBox="1">
            <a:spLocks noChangeArrowheads="1"/>
          </p:cNvSpPr>
          <p:nvPr/>
        </p:nvSpPr>
        <p:spPr bwMode="auto">
          <a:xfrm>
            <a:off x="508000" y="291465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rPr>
              <a:t>2</a:t>
            </a:r>
            <a:r>
              <a:rPr kumimoji="1" lang="zh-CN" altLang="en-US" sz="2400">
                <a:latin typeface="Times New Roman" panose="02020603050405020304" pitchFamily="18" charset="0"/>
                <a:ea typeface="宋体" panose="02010600030101010101" pitchFamily="2" charset="-122"/>
              </a:rPr>
              <a:t>、量化：就是将取样点处测得的信号幅值分级取整的过程。 </a:t>
            </a:r>
          </a:p>
        </p:txBody>
      </p:sp>
      <p:sp>
        <p:nvSpPr>
          <p:cNvPr id="81929" name="Text Box 7"/>
          <p:cNvSpPr txBox="1">
            <a:spLocks noChangeArrowheads="1"/>
          </p:cNvSpPr>
          <p:nvPr/>
        </p:nvSpPr>
        <p:spPr bwMode="auto">
          <a:xfrm>
            <a:off x="508000" y="3548063"/>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rPr>
              <a:t>3</a:t>
            </a:r>
            <a:r>
              <a:rPr kumimoji="1" lang="zh-CN" altLang="en-US" sz="2400">
                <a:latin typeface="Times New Roman" panose="02020603050405020304" pitchFamily="18" charset="0"/>
                <a:ea typeface="宋体" panose="02010600030101010101" pitchFamily="2" charset="-122"/>
              </a:rPr>
              <a:t>、编码：就是将量化后的整数值用二进制数来表示。 </a:t>
            </a:r>
          </a:p>
        </p:txBody>
      </p:sp>
      <p:sp>
        <p:nvSpPr>
          <p:cNvPr id="81930" name="Text Box 8"/>
          <p:cNvSpPr txBox="1">
            <a:spLocks noChangeArrowheads="1"/>
          </p:cNvSpPr>
          <p:nvPr/>
        </p:nvSpPr>
        <p:spPr bwMode="auto">
          <a:xfrm>
            <a:off x="203200" y="4343400"/>
            <a:ext cx="84296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a:latin typeface="Times New Roman" panose="02020603050405020304" pitchFamily="18" charset="0"/>
                <a:ea typeface="宋体" panose="02010600030101010101" pitchFamily="2" charset="-122"/>
              </a:rPr>
              <a:t>       脉码调制中，分级取整量化时引进了误差。显然分级越细，误差越小。但分级越细，每个样本点编码所需的比特数就越多。</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9AF40E-B5DC-4588-93A1-9202EEDB9CA5}" type="datetime1">
              <a:rPr lang="zh-CN" altLang="en-US" smtClean="0"/>
              <a:pPr/>
              <a:t>2019/9/11</a:t>
            </a:fld>
            <a:endParaRPr lang="en-US" altLang="zh-CN" smtClean="0"/>
          </a:p>
        </p:txBody>
      </p:sp>
      <p:sp>
        <p:nvSpPr>
          <p:cNvPr id="829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29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59461E-7BE3-4D61-BEBD-96DCD2CA9105}" type="slidenum">
              <a:rPr lang="zh-CN" altLang="en-US" smtClean="0"/>
              <a:pPr/>
              <a:t>77</a:t>
            </a:fld>
            <a:endParaRPr lang="en-US" altLang="zh-CN" smtClean="0"/>
          </a:p>
        </p:txBody>
      </p:sp>
      <p:sp>
        <p:nvSpPr>
          <p:cNvPr id="8294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PCM</a:t>
            </a:r>
          </a:p>
        </p:txBody>
      </p:sp>
      <p:pic>
        <p:nvPicPr>
          <p:cNvPr id="829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409575"/>
            <a:ext cx="7615238"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70BC61-7B82-41AD-A295-865746DBE813}" type="datetime1">
              <a:rPr lang="zh-CN" altLang="en-US" smtClean="0"/>
              <a:pPr/>
              <a:t>2019/9/11</a:t>
            </a:fld>
            <a:endParaRPr lang="en-US" altLang="zh-CN" smtClean="0"/>
          </a:p>
        </p:txBody>
      </p:sp>
      <p:sp>
        <p:nvSpPr>
          <p:cNvPr id="839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39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B50F0F-E216-4EAE-9BF3-2050081B7202}" type="slidenum">
              <a:rPr lang="zh-CN" altLang="en-US" smtClean="0"/>
              <a:pPr/>
              <a:t>78</a:t>
            </a:fld>
            <a:endParaRPr lang="en-US" altLang="zh-CN" smtClean="0"/>
          </a:p>
        </p:txBody>
      </p:sp>
      <p:sp>
        <p:nvSpPr>
          <p:cNvPr id="839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Time Division Multiplexing (2)</a:t>
            </a:r>
          </a:p>
        </p:txBody>
      </p:sp>
      <p:sp>
        <p:nvSpPr>
          <p:cNvPr id="83974" name="Rectangle 3"/>
          <p:cNvSpPr>
            <a:spLocks noGrp="1" noChangeArrowheads="1"/>
          </p:cNvSpPr>
          <p:nvPr>
            <p:ph type="body" idx="1"/>
          </p:nvPr>
        </p:nvSpPr>
        <p:spPr>
          <a:xfrm>
            <a:off x="0" y="1473200"/>
            <a:ext cx="3746500" cy="838200"/>
          </a:xfrm>
        </p:spPr>
        <p:txBody>
          <a:bodyPr/>
          <a:lstStyle/>
          <a:p>
            <a:pPr algn="ctr" eaLnBrk="1" hangingPunct="1">
              <a:buFontTx/>
              <a:buNone/>
            </a:pPr>
            <a:r>
              <a:rPr lang="en-US" altLang="zh-CN" smtClean="0">
                <a:ea typeface="宋体" panose="02010600030101010101" pitchFamily="2" charset="-122"/>
              </a:rPr>
              <a:t>Delta modulation.</a:t>
            </a:r>
            <a:r>
              <a:rPr lang="zh-CN" altLang="en-US" smtClean="0">
                <a:ea typeface="宋体" panose="02010600030101010101" pitchFamily="2" charset="-122"/>
              </a:rPr>
              <a:t>增量调制</a:t>
            </a:r>
          </a:p>
        </p:txBody>
      </p:sp>
      <p:pic>
        <p:nvPicPr>
          <p:cNvPr id="83975" name="Picture 4" descr="2-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2160588"/>
            <a:ext cx="7793037"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Rectangle 5"/>
          <p:cNvSpPr>
            <a:spLocks noChangeArrowheads="1"/>
          </p:cNvSpPr>
          <p:nvPr/>
        </p:nvSpPr>
        <p:spPr bwMode="auto">
          <a:xfrm>
            <a:off x="3851275" y="939800"/>
            <a:ext cx="5495925"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 typeface="Wingdings" panose="05000000000000000000" pitchFamily="2" charset="2"/>
              <a:buChar char="n"/>
            </a:pPr>
            <a:r>
              <a:rPr lang="en-US" altLang="zh-CN" sz="2000">
                <a:ea typeface="宋体" panose="02010600030101010101" pitchFamily="2" charset="-122"/>
              </a:rPr>
              <a:t>To reduce the number of bits needed per channel </a:t>
            </a:r>
          </a:p>
          <a:p>
            <a:pPr eaLnBrk="1" hangingPunct="1">
              <a:lnSpc>
                <a:spcPct val="90000"/>
              </a:lnSpc>
              <a:buFont typeface="Wingdings" panose="05000000000000000000" pitchFamily="2" charset="2"/>
              <a:buChar char="n"/>
            </a:pPr>
            <a:r>
              <a:rPr lang="en-US" altLang="zh-CN" sz="2000">
                <a:ea typeface="宋体" panose="02010600030101010101" pitchFamily="2" charset="-122"/>
              </a:rPr>
              <a:t>Differetial pulse code modulation, 5 bit is sufficient </a:t>
            </a:r>
          </a:p>
          <a:p>
            <a:pPr eaLnBrk="1" hangingPunct="1">
              <a:lnSpc>
                <a:spcPct val="90000"/>
              </a:lnSpc>
              <a:buFont typeface="Wingdings" panose="05000000000000000000" pitchFamily="2" charset="2"/>
              <a:buChar char="n"/>
            </a:pPr>
            <a:r>
              <a:rPr lang="en-US" altLang="zh-CN" sz="2000">
                <a:ea typeface="宋体" panose="02010600030101010101" pitchFamily="2" charset="-122"/>
              </a:rPr>
              <a:t>Delta modulation, 1 bit is sufficient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173288"/>
            <a:ext cx="7978775"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7D49CD-4E36-4F81-92B7-B5A190A8F051}" type="datetime1">
              <a:rPr lang="zh-CN" altLang="en-US" smtClean="0"/>
              <a:pPr/>
              <a:t>2019/9/11</a:t>
            </a:fld>
            <a:endParaRPr lang="en-US" altLang="zh-CN" smtClean="0"/>
          </a:p>
        </p:txBody>
      </p:sp>
      <p:sp>
        <p:nvSpPr>
          <p:cNvPr id="849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49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30C6D9-B22F-4A1E-8735-46D04B7C9DE2}" type="slidenum">
              <a:rPr lang="zh-CN" altLang="en-US" smtClean="0"/>
              <a:pPr/>
              <a:t>79</a:t>
            </a:fld>
            <a:endParaRPr lang="en-US" altLang="zh-CN" smtClean="0"/>
          </a:p>
        </p:txBody>
      </p:sp>
      <p:sp>
        <p:nvSpPr>
          <p:cNvPr id="849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Problem</a:t>
            </a:r>
          </a:p>
        </p:txBody>
      </p:sp>
      <p:sp>
        <p:nvSpPr>
          <p:cNvPr id="84998" name="Rectangle 3"/>
          <p:cNvSpPr>
            <a:spLocks noGrp="1" noChangeArrowheads="1"/>
          </p:cNvSpPr>
          <p:nvPr>
            <p:ph type="body" idx="1"/>
          </p:nvPr>
        </p:nvSpPr>
        <p:spPr>
          <a:xfrm>
            <a:off x="203200" y="1219200"/>
            <a:ext cx="8610600" cy="4724400"/>
          </a:xfrm>
        </p:spPr>
        <p:txBody>
          <a:bodyPr/>
          <a:lstStyle/>
          <a:p>
            <a:pPr eaLnBrk="1" hangingPunct="1">
              <a:buFontTx/>
              <a:buChar char="•"/>
            </a:pPr>
            <a:r>
              <a:rPr lang="en-US" altLang="zh-CN" b="1" smtClean="0">
                <a:ea typeface="宋体" panose="02010600030101010101" pitchFamily="2" charset="-122"/>
              </a:rPr>
              <a:t>E1(CCITT 2.048 Mbps Standard)</a:t>
            </a:r>
          </a:p>
          <a:p>
            <a:pPr eaLnBrk="1" hangingPunct="1">
              <a:buFontTx/>
              <a:buNone/>
            </a:pPr>
            <a:r>
              <a:rPr lang="en-US" altLang="zh-CN" sz="1800" b="1" smtClean="0">
                <a:ea typeface="宋体" panose="02010600030101010101" pitchFamily="2" charset="-122"/>
              </a:rPr>
              <a:t>                Has 32 8-bit data samples packed into the basic 125-</a:t>
            </a:r>
            <a:r>
              <a:rPr lang="en-US" altLang="zh-CN" sz="1800" b="1" smtClean="0">
                <a:ea typeface="宋体" panose="02010600030101010101" pitchFamily="2" charset="-122"/>
                <a:cs typeface="Times New Roman" panose="02020603050405020304" pitchFamily="18" charset="0"/>
              </a:rPr>
              <a:t>µ</a:t>
            </a:r>
            <a:r>
              <a:rPr lang="en-US" altLang="zh-CN" sz="1800" b="1" smtClean="0">
                <a:ea typeface="宋体" panose="02010600030101010101" pitchFamily="2" charset="-122"/>
              </a:rPr>
              <a:t>sec frame. 30 channels are used for information and 2 are used for signaling.</a:t>
            </a:r>
          </a:p>
          <a:p>
            <a:pPr eaLnBrk="1" hangingPunct="1">
              <a:buFontTx/>
              <a:buNone/>
            </a:pPr>
            <a:endParaRPr lang="en-US" altLang="zh-CN" sz="1800" b="1" smtClean="0">
              <a:ea typeface="宋体" panose="02010600030101010101" pitchFamily="2" charset="-122"/>
            </a:endParaRPr>
          </a:p>
          <a:p>
            <a:pPr eaLnBrk="1" hangingPunct="1">
              <a:buFontTx/>
              <a:buChar char="•"/>
            </a:pPr>
            <a:r>
              <a:rPr lang="en-US" altLang="zh-CN" sz="2800" b="1" smtClean="0">
                <a:solidFill>
                  <a:srgbClr val="FF0000"/>
                </a:solidFill>
                <a:ea typeface="宋体" panose="02010600030101010101" pitchFamily="2" charset="-122"/>
              </a:rPr>
              <a:t>Problem</a:t>
            </a:r>
            <a:r>
              <a:rPr lang="en-US" altLang="zh-CN" b="1" smtClean="0">
                <a:ea typeface="宋体" panose="02010600030101010101" pitchFamily="2" charset="-122"/>
              </a:rPr>
              <a:t>: A signal is transmitted digitally over a 4-kHz noiseless channel with one sample every 125 µsec. How many bits per second are actually sent for each of these encoding methods?</a:t>
            </a:r>
          </a:p>
          <a:p>
            <a:pPr eaLnBrk="1" hangingPunct="1">
              <a:buFontTx/>
              <a:buNone/>
            </a:pPr>
            <a:r>
              <a:rPr lang="en-US" altLang="zh-CN" b="1" smtClean="0">
                <a:ea typeface="宋体" panose="02010600030101010101" pitchFamily="2" charset="-122"/>
              </a:rPr>
              <a:t>     (1) CCITT 2.048 Mbps standard.     </a:t>
            </a:r>
            <a:endParaRPr lang="zh-CN" altLang="en-US" b="1" smtClean="0">
              <a:ea typeface="宋体" panose="02010600030101010101" pitchFamily="2" charset="-122"/>
            </a:endParaRPr>
          </a:p>
          <a:p>
            <a:pPr eaLnBrk="1" hangingPunct="1">
              <a:buFontTx/>
              <a:buNone/>
            </a:pPr>
            <a:r>
              <a:rPr lang="en-US" altLang="zh-CN" b="1" smtClean="0">
                <a:ea typeface="宋体" panose="02010600030101010101" pitchFamily="2" charset="-122"/>
              </a:rPr>
              <a:t>     (2) DPCM</a:t>
            </a:r>
            <a:r>
              <a:rPr lang="zh-CN" altLang="en-US" b="1" smtClean="0">
                <a:ea typeface="宋体" panose="02010600030101010101" pitchFamily="2" charset="-122"/>
              </a:rPr>
              <a:t>（差分脉冲编码调制） </a:t>
            </a:r>
            <a:r>
              <a:rPr lang="en-US" altLang="zh-CN" b="1" smtClean="0">
                <a:ea typeface="宋体" panose="02010600030101010101" pitchFamily="2" charset="-122"/>
              </a:rPr>
              <a:t>with a 4-bit relative signal value. </a:t>
            </a:r>
          </a:p>
          <a:p>
            <a:pPr eaLnBrk="1" hangingPunct="1">
              <a:buFontTx/>
              <a:buNone/>
            </a:pPr>
            <a:r>
              <a:rPr lang="en-US" altLang="zh-CN" b="1" smtClean="0">
                <a:ea typeface="宋体" panose="02010600030101010101" pitchFamily="2" charset="-122"/>
              </a:rPr>
              <a:t>     (3) Delta modulation.       </a:t>
            </a:r>
            <a:endParaRPr lang="en-US" altLang="zh-CN" sz="1800" b="1" smtClean="0">
              <a:ea typeface="宋体" panose="02010600030101010101" pitchFamily="2" charset="-122"/>
            </a:endParaRPr>
          </a:p>
        </p:txBody>
      </p:sp>
      <p:sp>
        <p:nvSpPr>
          <p:cNvPr id="86020" name="Text Box 4"/>
          <p:cNvSpPr txBox="1">
            <a:spLocks noChangeArrowheads="1"/>
          </p:cNvSpPr>
          <p:nvPr/>
        </p:nvSpPr>
        <p:spPr bwMode="auto">
          <a:xfrm>
            <a:off x="5311775" y="4227513"/>
            <a:ext cx="236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ea typeface="宋体" panose="02010600030101010101" pitchFamily="2" charset="-122"/>
              </a:rPr>
              <a:t>（</a:t>
            </a:r>
            <a:r>
              <a:rPr lang="en-US" altLang="zh-CN" b="1">
                <a:ea typeface="宋体" panose="02010600030101010101" pitchFamily="2" charset="-122"/>
              </a:rPr>
              <a:t>64 kbps</a:t>
            </a:r>
            <a:r>
              <a:rPr lang="zh-CN" altLang="en-US" b="1">
                <a:ea typeface="宋体" panose="02010600030101010101" pitchFamily="2" charset="-122"/>
              </a:rPr>
              <a:t>）</a:t>
            </a:r>
          </a:p>
        </p:txBody>
      </p:sp>
      <p:sp>
        <p:nvSpPr>
          <p:cNvPr id="86021" name="Text Box 5"/>
          <p:cNvSpPr txBox="1">
            <a:spLocks noChangeArrowheads="1"/>
          </p:cNvSpPr>
          <p:nvPr/>
        </p:nvSpPr>
        <p:spPr bwMode="auto">
          <a:xfrm>
            <a:off x="2701925" y="5065713"/>
            <a:ext cx="140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pPr>
            <a:r>
              <a:rPr lang="en-US" altLang="zh-CN" b="1">
                <a:ea typeface="宋体" panose="02010600030101010101" pitchFamily="2" charset="-122"/>
              </a:rPr>
              <a:t>(32  kbps)</a:t>
            </a:r>
          </a:p>
          <a:p>
            <a:pPr algn="ctr" eaLnBrk="1" hangingPunct="1"/>
            <a:endParaRPr lang="zh-CN" altLang="en-US">
              <a:ea typeface="宋体" panose="02010600030101010101" pitchFamily="2" charset="-122"/>
            </a:endParaRPr>
          </a:p>
        </p:txBody>
      </p:sp>
      <p:sp>
        <p:nvSpPr>
          <p:cNvPr id="86022" name="Text Box 6"/>
          <p:cNvSpPr txBox="1">
            <a:spLocks noChangeArrowheads="1"/>
          </p:cNvSpPr>
          <p:nvPr/>
        </p:nvSpPr>
        <p:spPr bwMode="auto">
          <a:xfrm>
            <a:off x="3641725" y="5510213"/>
            <a:ext cx="1479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pPr>
            <a:r>
              <a:rPr lang="en-US" altLang="zh-CN" b="1">
                <a:ea typeface="宋体" panose="02010600030101010101" pitchFamily="2" charset="-122"/>
              </a:rPr>
              <a:t>(8 kbps)</a:t>
            </a:r>
          </a:p>
          <a:p>
            <a:pPr algn="ctr" eaLnBrk="1" hangingPunct="1"/>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 calcmode="lin" valueType="num">
                                      <p:cBhvr additive="base">
                                        <p:cTn id="7" dur="500" fill="hold"/>
                                        <p:tgtEl>
                                          <p:spTgt spid="86020"/>
                                        </p:tgtEl>
                                        <p:attrNameLst>
                                          <p:attrName>ppt_x</p:attrName>
                                        </p:attrNameLst>
                                      </p:cBhvr>
                                      <p:tavLst>
                                        <p:tav tm="0">
                                          <p:val>
                                            <p:strVal val="#ppt_x"/>
                                          </p:val>
                                        </p:tav>
                                        <p:tav tm="100000">
                                          <p:val>
                                            <p:strVal val="#ppt_x"/>
                                          </p:val>
                                        </p:tav>
                                      </p:tavLst>
                                    </p:anim>
                                    <p:anim calcmode="lin" valueType="num">
                                      <p:cBhvr additive="base">
                                        <p:cTn id="8" dur="500" fill="hold"/>
                                        <p:tgtEl>
                                          <p:spTgt spid="860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21"/>
                                        </p:tgtEl>
                                        <p:attrNameLst>
                                          <p:attrName>style.visibility</p:attrName>
                                        </p:attrNameLst>
                                      </p:cBhvr>
                                      <p:to>
                                        <p:strVal val="visible"/>
                                      </p:to>
                                    </p:set>
                                    <p:anim calcmode="lin" valueType="num">
                                      <p:cBhvr additive="base">
                                        <p:cTn id="13" dur="500" fill="hold"/>
                                        <p:tgtEl>
                                          <p:spTgt spid="86021"/>
                                        </p:tgtEl>
                                        <p:attrNameLst>
                                          <p:attrName>ppt_x</p:attrName>
                                        </p:attrNameLst>
                                      </p:cBhvr>
                                      <p:tavLst>
                                        <p:tav tm="0">
                                          <p:val>
                                            <p:strVal val="#ppt_x"/>
                                          </p:val>
                                        </p:tav>
                                        <p:tav tm="100000">
                                          <p:val>
                                            <p:strVal val="#ppt_x"/>
                                          </p:val>
                                        </p:tav>
                                      </p:tavLst>
                                    </p:anim>
                                    <p:anim calcmode="lin" valueType="num">
                                      <p:cBhvr additive="base">
                                        <p:cTn id="14" dur="500" fill="hold"/>
                                        <p:tgtEl>
                                          <p:spTgt spid="8602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anim calcmode="lin" valueType="num">
                                      <p:cBhvr additive="base">
                                        <p:cTn id="19" dur="500" fill="hold"/>
                                        <p:tgtEl>
                                          <p:spTgt spid="86022"/>
                                        </p:tgtEl>
                                        <p:attrNameLst>
                                          <p:attrName>ppt_x</p:attrName>
                                        </p:attrNameLst>
                                      </p:cBhvr>
                                      <p:tavLst>
                                        <p:tav tm="0">
                                          <p:val>
                                            <p:strVal val="#ppt_x"/>
                                          </p:val>
                                        </p:tav>
                                        <p:tav tm="100000">
                                          <p:val>
                                            <p:strVal val="#ppt_x"/>
                                          </p:val>
                                        </p:tav>
                                      </p:tavLst>
                                    </p:anim>
                                    <p:anim calcmode="lin" valueType="num">
                                      <p:cBhvr additive="base">
                                        <p:cTn id="20" dur="500" fill="hold"/>
                                        <p:tgtEl>
                                          <p:spTgt spid="860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21" grpId="0"/>
      <p:bldP spid="860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6987E0-2948-41C4-BA45-C0214E689302}" type="datetime1">
              <a:rPr lang="zh-CN" altLang="en-US" smtClean="0"/>
              <a:pPr/>
              <a:t>2019/9/11</a:t>
            </a:fld>
            <a:endParaRPr lang="en-US" altLang="zh-CN" smtClean="0"/>
          </a:p>
        </p:txBody>
      </p:sp>
      <p:sp>
        <p:nvSpPr>
          <p:cNvPr id="112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2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88EC1C-A471-4281-83DD-A0228910C2B8}" type="slidenum">
              <a:rPr lang="zh-CN" altLang="en-US" smtClean="0"/>
              <a:pPr/>
              <a:t>8</a:t>
            </a:fld>
            <a:endParaRPr lang="en-US" altLang="zh-CN" smtClean="0"/>
          </a:p>
        </p:txBody>
      </p:sp>
      <p:sp>
        <p:nvSpPr>
          <p:cNvPr id="11269" name="Rectangle 2"/>
          <p:cNvSpPr>
            <a:spLocks noGrp="1" noChangeArrowheads="1"/>
          </p:cNvSpPr>
          <p:nvPr>
            <p:ph type="title"/>
          </p:nvPr>
        </p:nvSpPr>
        <p:spPr/>
        <p:txBody>
          <a:bodyPr/>
          <a:lstStyle/>
          <a:p>
            <a:pPr eaLnBrk="1" hangingPunct="1"/>
            <a:r>
              <a:rPr lang="zh-CN" altLang="en-US" sz="4800" smtClean="0">
                <a:ea typeface="宋体" panose="02010600030101010101" pitchFamily="2" charset="-122"/>
              </a:rPr>
              <a:t>模拟通信系统</a:t>
            </a:r>
          </a:p>
        </p:txBody>
      </p:sp>
      <p:sp>
        <p:nvSpPr>
          <p:cNvPr id="11270" name="Rectangle 3"/>
          <p:cNvSpPr>
            <a:spLocks noGrp="1" noChangeArrowheads="1"/>
          </p:cNvSpPr>
          <p:nvPr>
            <p:ph type="body" idx="1"/>
          </p:nvPr>
        </p:nvSpPr>
        <p:spPr>
          <a:xfrm>
            <a:off x="0" y="1562100"/>
            <a:ext cx="9144000" cy="3441700"/>
          </a:xfrm>
        </p:spPr>
        <p:txBody>
          <a:bodyPr/>
          <a:lstStyle/>
          <a:p>
            <a:pPr eaLnBrk="1" hangingPunct="1">
              <a:buFont typeface="Wingdings" panose="05000000000000000000" pitchFamily="2" charset="2"/>
              <a:buChar char="n"/>
            </a:pPr>
            <a:r>
              <a:rPr lang="zh-CN" altLang="en-US" sz="2800" smtClean="0">
                <a:ea typeface="宋体" panose="02010600030101010101" pitchFamily="2" charset="-122"/>
              </a:rPr>
              <a:t>模拟通信系统通常由信源、调制器、信道、解调器、信宿以及噪声源组成。信源所产生的原始模拟信号一般都要经过调制再通过信道传输。到达信宿后，通过解调器将信号解调出来。</a:t>
            </a:r>
          </a:p>
          <a:p>
            <a:pPr eaLnBrk="1" hangingPunct="1">
              <a:buFont typeface="Wingdings" panose="05000000000000000000" pitchFamily="2" charset="2"/>
              <a:buChar char="n"/>
            </a:pPr>
            <a:r>
              <a:rPr lang="zh-CN" altLang="en-US" sz="2800" smtClean="0">
                <a:ea typeface="宋体" panose="02010600030101010101" pitchFamily="2" charset="-122"/>
              </a:rPr>
              <a:t>普通的电话、广播、电视等都属于模拟通信系统</a:t>
            </a:r>
          </a:p>
        </p:txBody>
      </p:sp>
      <p:pic>
        <p:nvPicPr>
          <p:cNvPr id="112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3971925"/>
            <a:ext cx="78486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E2FEFB-1DD1-49D4-B6EF-18A4DCE80F3E}" type="datetime1">
              <a:rPr lang="zh-CN" altLang="en-US" smtClean="0"/>
              <a:pPr/>
              <a:t>2019/9/11</a:t>
            </a:fld>
            <a:endParaRPr lang="en-US" altLang="zh-CN" smtClean="0"/>
          </a:p>
        </p:txBody>
      </p:sp>
      <p:sp>
        <p:nvSpPr>
          <p:cNvPr id="860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60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FFBA4F-1AEE-4948-9107-50BB8FD28236}" type="slidenum">
              <a:rPr lang="zh-CN" altLang="en-US" smtClean="0"/>
              <a:pPr/>
              <a:t>80</a:t>
            </a:fld>
            <a:endParaRPr lang="en-US" altLang="zh-CN" smtClean="0"/>
          </a:p>
        </p:txBody>
      </p:sp>
      <p:sp>
        <p:nvSpPr>
          <p:cNvPr id="860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Time Division Multiplexing (3)</a:t>
            </a:r>
          </a:p>
        </p:txBody>
      </p:sp>
      <p:sp>
        <p:nvSpPr>
          <p:cNvPr id="8602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Multiplexing T1 streams into higher carriers.</a:t>
            </a:r>
          </a:p>
        </p:txBody>
      </p:sp>
      <p:pic>
        <p:nvPicPr>
          <p:cNvPr id="860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289050"/>
            <a:ext cx="79152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6212356-D307-44CA-AD2E-38D603B52919}" type="datetime1">
              <a:rPr lang="zh-CN" altLang="en-US" smtClean="0"/>
              <a:pPr/>
              <a:t>2019/9/11</a:t>
            </a:fld>
            <a:endParaRPr lang="en-US" altLang="zh-CN" smtClean="0"/>
          </a:p>
        </p:txBody>
      </p:sp>
      <p:sp>
        <p:nvSpPr>
          <p:cNvPr id="870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70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0A6724-4E79-44F3-B236-9179C9CCC34B}" type="slidenum">
              <a:rPr lang="zh-CN" altLang="en-US" smtClean="0"/>
              <a:pPr/>
              <a:t>81</a:t>
            </a:fld>
            <a:endParaRPr lang="en-US" altLang="zh-CN" smtClean="0"/>
          </a:p>
        </p:txBody>
      </p:sp>
      <p:sp>
        <p:nvSpPr>
          <p:cNvPr id="8704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Switching</a:t>
            </a:r>
          </a:p>
        </p:txBody>
      </p:sp>
      <p:sp>
        <p:nvSpPr>
          <p:cNvPr id="87046" name="Rectangle 3"/>
          <p:cNvSpPr>
            <a:spLocks noGrp="1" noChangeArrowheads="1"/>
          </p:cNvSpPr>
          <p:nvPr>
            <p:ph type="body" idx="1"/>
          </p:nvPr>
        </p:nvSpPr>
        <p:spPr>
          <a:xfrm>
            <a:off x="254000" y="1943100"/>
            <a:ext cx="8318500" cy="2603500"/>
          </a:xfrm>
        </p:spPr>
        <p:txBody>
          <a:bodyPr/>
          <a:lstStyle/>
          <a:p>
            <a:pPr eaLnBrk="1" hangingPunct="1">
              <a:buFontTx/>
              <a:buChar char="•"/>
            </a:pPr>
            <a:r>
              <a:rPr lang="en-US" altLang="zh-CN" sz="2800" b="1" smtClean="0">
                <a:ea typeface="宋体" panose="02010600030101010101" pitchFamily="2" charset="-122"/>
              </a:rPr>
              <a:t>Circuit Switch    </a:t>
            </a:r>
            <a:r>
              <a:rPr lang="zh-CN" altLang="en-US" sz="2800" b="1" smtClean="0">
                <a:ea typeface="宋体" panose="02010600030101010101" pitchFamily="2" charset="-122"/>
              </a:rPr>
              <a:t>电路交换</a:t>
            </a:r>
          </a:p>
          <a:p>
            <a:pPr eaLnBrk="1" hangingPunct="1">
              <a:buFontTx/>
              <a:buChar char="•"/>
            </a:pPr>
            <a:r>
              <a:rPr lang="en-US" altLang="zh-CN" sz="2800" b="1" smtClean="0">
                <a:ea typeface="宋体" panose="02010600030101010101" pitchFamily="2" charset="-122"/>
              </a:rPr>
              <a:t>Message Switch  </a:t>
            </a:r>
            <a:r>
              <a:rPr lang="zh-CN" altLang="en-US" sz="2800" b="1" smtClean="0">
                <a:ea typeface="宋体" panose="02010600030101010101" pitchFamily="2" charset="-122"/>
              </a:rPr>
              <a:t>报文交换</a:t>
            </a:r>
          </a:p>
          <a:p>
            <a:pPr eaLnBrk="1" hangingPunct="1">
              <a:buFontTx/>
              <a:buChar char="•"/>
            </a:pPr>
            <a:r>
              <a:rPr lang="en-US" altLang="zh-CN" sz="2800" b="1" smtClean="0">
                <a:ea typeface="宋体" panose="02010600030101010101" pitchFamily="2" charset="-122"/>
              </a:rPr>
              <a:t>Packet Switch     </a:t>
            </a:r>
            <a:r>
              <a:rPr lang="zh-CN" altLang="en-US" sz="2800" b="1" smtClean="0">
                <a:ea typeface="宋体" panose="02010600030101010101" pitchFamily="2" charset="-122"/>
              </a:rPr>
              <a:t>分组交换</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270A1B-6557-4068-9348-FA9DF84D1570}" type="datetime1">
              <a:rPr lang="zh-CN" altLang="en-US" smtClean="0"/>
              <a:pPr/>
              <a:t>2019/9/11</a:t>
            </a:fld>
            <a:endParaRPr lang="en-US" altLang="zh-CN" smtClean="0"/>
          </a:p>
        </p:txBody>
      </p:sp>
      <p:sp>
        <p:nvSpPr>
          <p:cNvPr id="880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80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A2C231-AF63-4AAF-AA4C-3374B16DA2F5}" type="slidenum">
              <a:rPr lang="zh-CN" altLang="en-US" smtClean="0"/>
              <a:pPr/>
              <a:t>82</a:t>
            </a:fld>
            <a:endParaRPr lang="en-US" altLang="zh-CN" smtClean="0"/>
          </a:p>
        </p:txBody>
      </p:sp>
      <p:sp>
        <p:nvSpPr>
          <p:cNvPr id="880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  Switching</a:t>
            </a:r>
            <a:r>
              <a:rPr lang="zh-CN" altLang="en-US" smtClean="0">
                <a:ea typeface="宋体" panose="02010600030101010101" pitchFamily="2" charset="-122"/>
              </a:rPr>
              <a:t>（</a:t>
            </a:r>
            <a:r>
              <a:rPr lang="en-US" altLang="zh-CN" smtClean="0">
                <a:ea typeface="宋体" panose="02010600030101010101" pitchFamily="2" charset="-122"/>
              </a:rPr>
              <a:t>1</a:t>
            </a:r>
            <a:r>
              <a:rPr lang="zh-CN" altLang="en-US" smtClean="0">
                <a:ea typeface="宋体" panose="02010600030101010101" pitchFamily="2" charset="-122"/>
              </a:rPr>
              <a:t>）</a:t>
            </a:r>
          </a:p>
        </p:txBody>
      </p:sp>
      <p:sp>
        <p:nvSpPr>
          <p:cNvPr id="88070" name="Rectangle 3"/>
          <p:cNvSpPr>
            <a:spLocks noGrp="1" noChangeArrowheads="1"/>
          </p:cNvSpPr>
          <p:nvPr>
            <p:ph type="body" idx="1"/>
          </p:nvPr>
        </p:nvSpPr>
        <p:spPr>
          <a:xfrm>
            <a:off x="1376363" y="5678488"/>
            <a:ext cx="6751637" cy="976312"/>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Circuit switching.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Packet switching.</a:t>
            </a:r>
          </a:p>
        </p:txBody>
      </p:sp>
      <p:pic>
        <p:nvPicPr>
          <p:cNvPr id="88071" name="Picture 4" descr="2-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238250"/>
            <a:ext cx="698182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2EB9ED-713F-4CE4-B4EF-6A2484E8DCBB}" type="datetime1">
              <a:rPr lang="zh-CN" altLang="en-US" smtClean="0"/>
              <a:pPr/>
              <a:t>2019/9/11</a:t>
            </a:fld>
            <a:endParaRPr lang="en-US" altLang="zh-CN" smtClean="0"/>
          </a:p>
        </p:txBody>
      </p:sp>
      <p:sp>
        <p:nvSpPr>
          <p:cNvPr id="890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90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9EAADF-6DAC-4AE4-B2F6-CAA31FF9C77E}" type="slidenum">
              <a:rPr lang="zh-CN" altLang="en-US" smtClean="0"/>
              <a:pPr/>
              <a:t>83</a:t>
            </a:fld>
            <a:endParaRPr lang="en-US" altLang="zh-CN" smtClean="0"/>
          </a:p>
        </p:txBody>
      </p:sp>
      <p:sp>
        <p:nvSpPr>
          <p:cNvPr id="890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  Switching</a:t>
            </a:r>
            <a:r>
              <a:rPr lang="zh-CN" altLang="en-US" smtClean="0">
                <a:ea typeface="宋体" panose="02010600030101010101" pitchFamily="2" charset="-122"/>
              </a:rPr>
              <a:t>（</a:t>
            </a:r>
            <a:r>
              <a:rPr lang="en-US" altLang="zh-CN" smtClean="0">
                <a:ea typeface="宋体" panose="02010600030101010101" pitchFamily="2" charset="-122"/>
              </a:rPr>
              <a:t>2</a:t>
            </a:r>
            <a:r>
              <a:rPr lang="zh-CN" altLang="en-US" smtClean="0">
                <a:ea typeface="宋体" panose="02010600030101010101" pitchFamily="2" charset="-122"/>
              </a:rPr>
              <a:t>）</a:t>
            </a:r>
          </a:p>
        </p:txBody>
      </p:sp>
      <p:sp>
        <p:nvSpPr>
          <p:cNvPr id="89094" name="Rectangle 3"/>
          <p:cNvSpPr>
            <a:spLocks noGrp="1" noChangeArrowheads="1"/>
          </p:cNvSpPr>
          <p:nvPr>
            <p:ph type="body" idx="1"/>
          </p:nvPr>
        </p:nvSpPr>
        <p:spPr>
          <a:xfrm>
            <a:off x="419100" y="5915025"/>
            <a:ext cx="8724900" cy="612775"/>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Circuit switching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Message switching   </a:t>
            </a:r>
            <a:r>
              <a:rPr lang="en-US" altLang="zh-CN" smtClean="0">
                <a:solidFill>
                  <a:schemeClr val="accent2"/>
                </a:solidFill>
                <a:ea typeface="宋体" panose="02010600030101010101" pitchFamily="2" charset="-122"/>
              </a:rPr>
              <a:t>(c) </a:t>
            </a:r>
            <a:r>
              <a:rPr lang="en-US" altLang="zh-CN" smtClean="0">
                <a:ea typeface="宋体" panose="02010600030101010101" pitchFamily="2" charset="-122"/>
              </a:rPr>
              <a:t>Packet switching</a:t>
            </a:r>
          </a:p>
        </p:txBody>
      </p:sp>
      <p:pic>
        <p:nvPicPr>
          <p:cNvPr id="89095" name="Picture 4" descr="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874713"/>
            <a:ext cx="58928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38618D-3A65-457C-9D30-A5377FB9C5AB}" type="datetime1">
              <a:rPr lang="zh-CN" altLang="en-US" smtClean="0"/>
              <a:pPr/>
              <a:t>2019/9/11</a:t>
            </a:fld>
            <a:endParaRPr lang="en-US" altLang="zh-CN" smtClean="0"/>
          </a:p>
        </p:txBody>
      </p:sp>
      <p:sp>
        <p:nvSpPr>
          <p:cNvPr id="901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01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003A31-3E90-4847-A1CE-847032228150}" type="slidenum">
              <a:rPr lang="zh-CN" altLang="en-US" smtClean="0"/>
              <a:pPr/>
              <a:t>84</a:t>
            </a:fld>
            <a:endParaRPr lang="en-US" altLang="zh-CN" smtClean="0"/>
          </a:p>
        </p:txBody>
      </p:sp>
      <p:sp>
        <p:nvSpPr>
          <p:cNvPr id="901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  Switching</a:t>
            </a:r>
            <a:r>
              <a:rPr lang="zh-CN" altLang="en-US" smtClean="0">
                <a:ea typeface="宋体" panose="02010600030101010101" pitchFamily="2" charset="-122"/>
              </a:rPr>
              <a:t>（</a:t>
            </a:r>
            <a:r>
              <a:rPr lang="en-US" altLang="zh-CN" smtClean="0">
                <a:ea typeface="宋体" panose="02010600030101010101" pitchFamily="2" charset="-122"/>
              </a:rPr>
              <a:t>3</a:t>
            </a:r>
            <a:r>
              <a:rPr lang="zh-CN" altLang="en-US" smtClean="0">
                <a:ea typeface="宋体" panose="02010600030101010101" pitchFamily="2" charset="-122"/>
              </a:rPr>
              <a:t>）</a:t>
            </a:r>
          </a:p>
        </p:txBody>
      </p:sp>
      <p:sp>
        <p:nvSpPr>
          <p:cNvPr id="90118" name="Rectangle 3"/>
          <p:cNvSpPr>
            <a:spLocks noGrp="1" noChangeArrowheads="1"/>
          </p:cNvSpPr>
          <p:nvPr>
            <p:ph type="body" idx="1"/>
          </p:nvPr>
        </p:nvSpPr>
        <p:spPr>
          <a:xfrm>
            <a:off x="0" y="5778500"/>
            <a:ext cx="9144000" cy="838200"/>
          </a:xfrm>
        </p:spPr>
        <p:txBody>
          <a:bodyPr/>
          <a:lstStyle/>
          <a:p>
            <a:pPr algn="ctr" eaLnBrk="1" hangingPunct="1">
              <a:buFontTx/>
              <a:buNone/>
            </a:pPr>
            <a:r>
              <a:rPr lang="en-US" altLang="zh-CN" smtClean="0">
                <a:ea typeface="宋体" panose="02010600030101010101" pitchFamily="2" charset="-122"/>
              </a:rPr>
              <a:t>A comparison of circuit switched and packet-switched networks.</a:t>
            </a:r>
          </a:p>
        </p:txBody>
      </p:sp>
      <p:pic>
        <p:nvPicPr>
          <p:cNvPr id="90119" name="Picture 4" descr="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1452563"/>
            <a:ext cx="7653337"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146ECF-0FE3-4B33-824E-B3A28E0407D7}" type="datetime1">
              <a:rPr lang="zh-CN" altLang="en-US" smtClean="0"/>
              <a:pPr/>
              <a:t>2019/9/11</a:t>
            </a:fld>
            <a:endParaRPr lang="en-US" altLang="zh-CN" smtClean="0"/>
          </a:p>
        </p:txBody>
      </p:sp>
      <p:sp>
        <p:nvSpPr>
          <p:cNvPr id="911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11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4459EA-DD91-4A3C-977F-160492C689BE}" type="slidenum">
              <a:rPr lang="zh-CN" altLang="en-US" smtClean="0"/>
              <a:pPr/>
              <a:t>85</a:t>
            </a:fld>
            <a:endParaRPr lang="en-US" altLang="zh-CN" smtClean="0"/>
          </a:p>
        </p:txBody>
      </p:sp>
      <p:sp>
        <p:nvSpPr>
          <p:cNvPr id="911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  2.6 The Mobile Telephone System</a:t>
            </a:r>
          </a:p>
        </p:txBody>
      </p:sp>
      <p:sp>
        <p:nvSpPr>
          <p:cNvPr id="91142" name="Rectangle 3"/>
          <p:cNvSpPr>
            <a:spLocks noGrp="1" noChangeArrowheads="1"/>
          </p:cNvSpPr>
          <p:nvPr>
            <p:ph type="body" idx="1"/>
          </p:nvPr>
        </p:nvSpPr>
        <p:spPr>
          <a:xfrm>
            <a:off x="1027113" y="879475"/>
            <a:ext cx="7929562" cy="5072063"/>
          </a:xfrm>
        </p:spPr>
        <p:txBody>
          <a:bodyPr/>
          <a:lstStyle/>
          <a:p>
            <a:r>
              <a:rPr lang="en-US" altLang="zh-CN" sz="3200" smtClean="0">
                <a:ea typeface="宋体" panose="02010600030101010101" pitchFamily="2" charset="-122"/>
              </a:rPr>
              <a:t>First-Generation Mobile Phones: </a:t>
            </a:r>
            <a:br>
              <a:rPr lang="en-US" altLang="zh-CN" sz="3200" smtClean="0">
                <a:ea typeface="宋体" panose="02010600030101010101" pitchFamily="2" charset="-122"/>
              </a:rPr>
            </a:br>
            <a:r>
              <a:rPr lang="en-US" altLang="zh-CN" sz="3200" smtClean="0">
                <a:ea typeface="宋体" panose="02010600030101010101" pitchFamily="2" charset="-122"/>
              </a:rPr>
              <a:t>Analog Voice </a:t>
            </a:r>
            <a:r>
              <a:rPr lang="en-US" altLang="zh-CN" sz="1800" smtClean="0">
                <a:solidFill>
                  <a:srgbClr val="0070C0"/>
                </a:solidFill>
                <a:ea typeface="宋体" panose="02010600030101010101" pitchFamily="2" charset="-122"/>
              </a:rPr>
              <a:t>(AMPS (Advanced Mobile Phone System) is example, deployed from 1980s. Modulation based on FM (as in radio))</a:t>
            </a:r>
            <a:r>
              <a:rPr lang="en-US" altLang="zh-CN" sz="1800" smtClean="0">
                <a:ea typeface="宋体" panose="02010600030101010101" pitchFamily="2" charset="-122"/>
              </a:rPr>
              <a:t>.</a:t>
            </a:r>
          </a:p>
          <a:p>
            <a:r>
              <a:rPr lang="en-US" altLang="zh-CN" sz="3200" smtClean="0">
                <a:ea typeface="宋体" panose="02010600030101010101" pitchFamily="2" charset="-122"/>
              </a:rPr>
              <a:t>Second-Generation Mobile Phones: </a:t>
            </a:r>
            <a:br>
              <a:rPr lang="en-US" altLang="zh-CN" sz="3200" smtClean="0">
                <a:ea typeface="宋体" panose="02010600030101010101" pitchFamily="2" charset="-122"/>
              </a:rPr>
            </a:br>
            <a:r>
              <a:rPr lang="en-US" altLang="zh-CN" sz="3200" smtClean="0">
                <a:ea typeface="宋体" panose="02010600030101010101" pitchFamily="2" charset="-122"/>
              </a:rPr>
              <a:t>Digital Voice </a:t>
            </a:r>
            <a:r>
              <a:rPr lang="en-US" altLang="zh-CN" sz="1800" smtClean="0">
                <a:solidFill>
                  <a:srgbClr val="0070C0"/>
                </a:solidFill>
                <a:ea typeface="宋体" panose="02010600030101010101" pitchFamily="2" charset="-122"/>
              </a:rPr>
              <a:t>(GSM (Global System for Mobile communications) is example, deployed from 1990s. Modulation based on QPSK.)</a:t>
            </a:r>
          </a:p>
          <a:p>
            <a:r>
              <a:rPr lang="en-US" altLang="zh-CN" sz="3200" smtClean="0">
                <a:ea typeface="宋体" panose="02010600030101010101" pitchFamily="2" charset="-122"/>
              </a:rPr>
              <a:t>Third-Generation Mobile Phones:</a:t>
            </a:r>
            <a:br>
              <a:rPr lang="en-US" altLang="zh-CN" sz="3200" smtClean="0">
                <a:ea typeface="宋体" panose="02010600030101010101" pitchFamily="2" charset="-122"/>
              </a:rPr>
            </a:br>
            <a:r>
              <a:rPr lang="en-US" altLang="zh-CN" sz="3200" smtClean="0">
                <a:ea typeface="宋体" panose="02010600030101010101" pitchFamily="2" charset="-122"/>
              </a:rPr>
              <a:t>Digital Voice and Data </a:t>
            </a:r>
            <a:r>
              <a:rPr lang="en-US" altLang="zh-CN" sz="1800" smtClean="0">
                <a:solidFill>
                  <a:srgbClr val="0070C0"/>
                </a:solidFill>
                <a:ea typeface="宋体" panose="02010600030101010101" pitchFamily="2" charset="-122"/>
              </a:rPr>
              <a:t>(UMTS (Universal Mobile Telecommunications System) is example, deployed from 2000s. Modulation based on CDMA)</a:t>
            </a:r>
          </a:p>
          <a:p>
            <a:r>
              <a:rPr lang="en-US" altLang="zh-CN" sz="3200" smtClean="0">
                <a:ea typeface="宋体" panose="02010600030101010101" pitchFamily="2" charset="-122"/>
              </a:rPr>
              <a:t>4G, digital data including voice  </a:t>
            </a:r>
            <a:r>
              <a:rPr lang="en-US" altLang="zh-CN" sz="1800" smtClean="0">
                <a:solidFill>
                  <a:srgbClr val="0070C0"/>
                </a:solidFill>
                <a:ea typeface="宋体" panose="02010600030101010101" pitchFamily="2" charset="-122"/>
              </a:rPr>
              <a:t>( LTE (Long Term Evolution) is example, deployed from 2010s. Modulation based on OFDM (Orthogonal Frequency Division Multiplexing))</a:t>
            </a:r>
            <a:endParaRPr lang="zh-CN" altLang="en-US" sz="3200"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01266F-C3C3-4047-AB39-997E76A00E2C}" type="datetime1">
              <a:rPr lang="zh-CN" altLang="en-US" smtClean="0"/>
              <a:pPr/>
              <a:t>2019/9/11</a:t>
            </a:fld>
            <a:endParaRPr lang="en-US" altLang="zh-CN" smtClean="0"/>
          </a:p>
        </p:txBody>
      </p:sp>
      <p:sp>
        <p:nvSpPr>
          <p:cNvPr id="921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21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7EBCEF-BE7A-4FE8-B93A-E908EEB84EA1}" type="slidenum">
              <a:rPr lang="zh-CN" altLang="en-US" smtClean="0"/>
              <a:pPr/>
              <a:t>86</a:t>
            </a:fld>
            <a:endParaRPr lang="en-US" altLang="zh-CN" smtClean="0"/>
          </a:p>
        </p:txBody>
      </p:sp>
      <p:sp>
        <p:nvSpPr>
          <p:cNvPr id="9216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Advanced Mobile Phone System</a:t>
            </a:r>
            <a:r>
              <a:rPr lang="zh-CN" altLang="en-US" smtClean="0">
                <a:ea typeface="宋体" panose="02010600030101010101" pitchFamily="2" charset="-122"/>
              </a:rPr>
              <a:t>（</a:t>
            </a:r>
            <a:r>
              <a:rPr lang="en-US" altLang="zh-CN" smtClean="0">
                <a:ea typeface="宋体" panose="02010600030101010101" pitchFamily="2" charset="-122"/>
              </a:rPr>
              <a:t>1G</a:t>
            </a:r>
            <a:r>
              <a:rPr lang="zh-CN" altLang="en-US" smtClean="0">
                <a:ea typeface="宋体" panose="02010600030101010101" pitchFamily="2" charset="-122"/>
              </a:rPr>
              <a:t>）</a:t>
            </a:r>
            <a:endParaRPr lang="en-US" altLang="zh-CN" smtClean="0">
              <a:ea typeface="宋体" panose="02010600030101010101" pitchFamily="2" charset="-122"/>
            </a:endParaRPr>
          </a:p>
        </p:txBody>
      </p:sp>
      <p:sp>
        <p:nvSpPr>
          <p:cNvPr id="92166" name="Rectangle 3"/>
          <p:cNvSpPr>
            <a:spLocks noGrp="1" noChangeArrowheads="1"/>
          </p:cNvSpPr>
          <p:nvPr>
            <p:ph type="body" idx="1"/>
          </p:nvPr>
        </p:nvSpPr>
        <p:spPr>
          <a:xfrm>
            <a:off x="1027113" y="5426075"/>
            <a:ext cx="8116887" cy="974725"/>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Frequencies are not reused in adjacent cells.</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To add more users, smaller cells can be used.</a:t>
            </a:r>
          </a:p>
        </p:txBody>
      </p:sp>
      <p:pic>
        <p:nvPicPr>
          <p:cNvPr id="92167" name="Picture 4" descr="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611313"/>
            <a:ext cx="7470775"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651C13-C53B-42C3-B5D4-C25E3BC7E236}" type="datetime1">
              <a:rPr lang="zh-CN" altLang="en-US" smtClean="0"/>
              <a:pPr/>
              <a:t>2019/9/11</a:t>
            </a:fld>
            <a:endParaRPr lang="en-US" altLang="zh-CN" smtClean="0"/>
          </a:p>
        </p:txBody>
      </p:sp>
      <p:sp>
        <p:nvSpPr>
          <p:cNvPr id="931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31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61B24D-5B4B-456C-B4EF-36919580BEE1}" type="slidenum">
              <a:rPr lang="zh-CN" altLang="en-US" smtClean="0"/>
              <a:pPr/>
              <a:t>87</a:t>
            </a:fld>
            <a:endParaRPr lang="en-US" altLang="zh-CN" smtClean="0"/>
          </a:p>
        </p:txBody>
      </p:sp>
      <p:sp>
        <p:nvSpPr>
          <p:cNvPr id="931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Channel Categories</a:t>
            </a:r>
          </a:p>
        </p:txBody>
      </p:sp>
      <p:sp>
        <p:nvSpPr>
          <p:cNvPr id="93190" name="Rectangle 3"/>
          <p:cNvSpPr>
            <a:spLocks noGrp="1" noChangeArrowheads="1"/>
          </p:cNvSpPr>
          <p:nvPr>
            <p:ph type="body" idx="1"/>
          </p:nvPr>
        </p:nvSpPr>
        <p:spPr>
          <a:xfrm>
            <a:off x="361950" y="1127125"/>
            <a:ext cx="8489950" cy="5186363"/>
          </a:xfrm>
        </p:spPr>
        <p:txBody>
          <a:bodyPr/>
          <a:lstStyle/>
          <a:p>
            <a:pPr eaLnBrk="1" hangingPunct="1">
              <a:lnSpc>
                <a:spcPct val="80000"/>
              </a:lnSpc>
              <a:buFontTx/>
              <a:buNone/>
            </a:pPr>
            <a:r>
              <a:rPr lang="en-US" altLang="zh-CN" sz="2800" smtClean="0">
                <a:ea typeface="宋体" panose="02010600030101010101" pitchFamily="2" charset="-122"/>
              </a:rPr>
              <a:t>The 832 channels are divided into four categories:</a:t>
            </a:r>
          </a:p>
          <a:p>
            <a:pPr lvl="1" eaLnBrk="1" hangingPunct="1">
              <a:lnSpc>
                <a:spcPct val="80000"/>
              </a:lnSpc>
              <a:buFontTx/>
              <a:buNone/>
            </a:pPr>
            <a:r>
              <a:rPr lang="en-US" altLang="zh-CN" sz="2400" smtClean="0">
                <a:ea typeface="宋体" panose="02010600030101010101" pitchFamily="2" charset="-122"/>
              </a:rPr>
              <a:t>Send Channel:      824 MHz~849 MHz</a:t>
            </a:r>
          </a:p>
          <a:p>
            <a:pPr lvl="1" eaLnBrk="1" hangingPunct="1">
              <a:lnSpc>
                <a:spcPct val="80000"/>
              </a:lnSpc>
              <a:buFontTx/>
              <a:buNone/>
            </a:pPr>
            <a:r>
              <a:rPr lang="en-US" altLang="zh-CN" sz="2400" smtClean="0">
                <a:ea typeface="宋体" panose="02010600030101010101" pitchFamily="2" charset="-122"/>
              </a:rPr>
              <a:t>Receive Channel: 869 MHz~894 MHz</a:t>
            </a:r>
          </a:p>
          <a:p>
            <a:pPr lvl="1" eaLnBrk="1" hangingPunct="1">
              <a:lnSpc>
                <a:spcPct val="80000"/>
              </a:lnSpc>
              <a:buFontTx/>
              <a:buNone/>
            </a:pPr>
            <a:r>
              <a:rPr lang="en-US" altLang="zh-CN" sz="2400" smtClean="0">
                <a:ea typeface="宋体" panose="02010600030101010101" pitchFamily="2" charset="-122"/>
              </a:rPr>
              <a:t>Bandwidth: 30 KHz/channel.</a:t>
            </a:r>
          </a:p>
          <a:p>
            <a:pPr eaLnBrk="1" hangingPunct="1">
              <a:lnSpc>
                <a:spcPct val="80000"/>
              </a:lnSpc>
              <a:buFontTx/>
              <a:buChar char="•"/>
            </a:pPr>
            <a:r>
              <a:rPr lang="en-US" altLang="zh-CN" sz="2800" smtClean="0">
                <a:ea typeface="宋体" panose="02010600030101010101" pitchFamily="2" charset="-122"/>
              </a:rPr>
              <a:t>Control (base to mobile) to manage the system</a:t>
            </a:r>
          </a:p>
          <a:p>
            <a:pPr eaLnBrk="1" hangingPunct="1">
              <a:lnSpc>
                <a:spcPct val="80000"/>
              </a:lnSpc>
              <a:buFontTx/>
              <a:buChar char="•"/>
            </a:pPr>
            <a:endParaRPr lang="en-US" altLang="zh-CN" sz="2800" smtClean="0">
              <a:ea typeface="宋体" panose="02010600030101010101" pitchFamily="2" charset="-122"/>
            </a:endParaRPr>
          </a:p>
          <a:p>
            <a:pPr eaLnBrk="1" hangingPunct="1">
              <a:lnSpc>
                <a:spcPct val="80000"/>
              </a:lnSpc>
              <a:buFontTx/>
              <a:buChar char="•"/>
            </a:pPr>
            <a:r>
              <a:rPr lang="en-US" altLang="zh-CN" sz="2800" smtClean="0">
                <a:ea typeface="宋体" panose="02010600030101010101" pitchFamily="2" charset="-122"/>
              </a:rPr>
              <a:t>Paging (base to mobile) to alert users to calls for them</a:t>
            </a:r>
          </a:p>
          <a:p>
            <a:pPr eaLnBrk="1" hangingPunct="1">
              <a:lnSpc>
                <a:spcPct val="80000"/>
              </a:lnSpc>
              <a:buFontTx/>
              <a:buChar char="•"/>
            </a:pPr>
            <a:endParaRPr lang="en-US" altLang="zh-CN" sz="2800" smtClean="0">
              <a:ea typeface="宋体" panose="02010600030101010101" pitchFamily="2" charset="-122"/>
            </a:endParaRPr>
          </a:p>
          <a:p>
            <a:pPr eaLnBrk="1" hangingPunct="1">
              <a:lnSpc>
                <a:spcPct val="80000"/>
              </a:lnSpc>
              <a:buFontTx/>
              <a:buChar char="•"/>
            </a:pPr>
            <a:r>
              <a:rPr lang="en-US" altLang="zh-CN" sz="2800" smtClean="0">
                <a:ea typeface="宋体" panose="02010600030101010101" pitchFamily="2" charset="-122"/>
              </a:rPr>
              <a:t>Access (bidirectional) for call setup and channel assignment</a:t>
            </a:r>
          </a:p>
          <a:p>
            <a:pPr eaLnBrk="1" hangingPunct="1">
              <a:lnSpc>
                <a:spcPct val="80000"/>
              </a:lnSpc>
              <a:buFontTx/>
              <a:buChar char="•"/>
            </a:pPr>
            <a:endParaRPr lang="en-US" altLang="zh-CN" sz="2800" smtClean="0">
              <a:ea typeface="宋体" panose="02010600030101010101" pitchFamily="2" charset="-122"/>
            </a:endParaRPr>
          </a:p>
          <a:p>
            <a:pPr eaLnBrk="1" hangingPunct="1">
              <a:lnSpc>
                <a:spcPct val="80000"/>
              </a:lnSpc>
              <a:buFontTx/>
              <a:buChar char="•"/>
            </a:pPr>
            <a:r>
              <a:rPr lang="en-US" altLang="zh-CN" sz="2800" smtClean="0">
                <a:ea typeface="宋体" panose="02010600030101010101" pitchFamily="2" charset="-122"/>
              </a:rPr>
              <a:t>Data (bidirectional) for voice, fax, or data</a:t>
            </a:r>
          </a:p>
          <a:p>
            <a:pPr eaLnBrk="1" hangingPunct="1">
              <a:lnSpc>
                <a:spcPct val="80000"/>
              </a:lnSpc>
              <a:buFontTx/>
              <a:buChar char="•"/>
            </a:pPr>
            <a:endParaRPr lang="en-US" altLang="zh-CN" sz="2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981FD6-16F9-4CA8-B586-8BD07FED6F81}" type="datetime1">
              <a:rPr lang="zh-CN" altLang="en-US" smtClean="0"/>
              <a:pPr/>
              <a:t>2019/9/11</a:t>
            </a:fld>
            <a:endParaRPr lang="en-US" altLang="zh-CN" smtClean="0"/>
          </a:p>
        </p:txBody>
      </p:sp>
      <p:sp>
        <p:nvSpPr>
          <p:cNvPr id="942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42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1E899F-A8FA-4748-BB6B-C4C62CF9143F}" type="slidenum">
              <a:rPr lang="zh-CN" altLang="en-US" smtClean="0"/>
              <a:pPr/>
              <a:t>88</a:t>
            </a:fld>
            <a:endParaRPr lang="en-US" altLang="zh-CN" smtClean="0"/>
          </a:p>
        </p:txBody>
      </p:sp>
      <p:sp>
        <p:nvSpPr>
          <p:cNvPr id="94213" name="Rectangle 2"/>
          <p:cNvSpPr>
            <a:spLocks noGrp="1" noChangeArrowheads="1"/>
          </p:cNvSpPr>
          <p:nvPr>
            <p:ph type="title"/>
          </p:nvPr>
        </p:nvSpPr>
        <p:spPr>
          <a:xfrm>
            <a:off x="0" y="0"/>
            <a:ext cx="9144000" cy="1268413"/>
          </a:xfrm>
        </p:spPr>
        <p:txBody>
          <a:bodyPr/>
          <a:lstStyle/>
          <a:p>
            <a:pPr eaLnBrk="1" hangingPunct="1"/>
            <a:r>
              <a:rPr lang="en-US" altLang="zh-CN" sz="4000" smtClean="0">
                <a:ea typeface="宋体" panose="02010600030101010101" pitchFamily="2" charset="-122"/>
              </a:rPr>
              <a:t>D-AMPS </a:t>
            </a:r>
            <a:r>
              <a:rPr lang="zh-CN" altLang="en-US" sz="4000" smtClean="0">
                <a:ea typeface="宋体" panose="02010600030101010101" pitchFamily="2" charset="-122"/>
              </a:rPr>
              <a:t>（</a:t>
            </a:r>
            <a:r>
              <a:rPr lang="en-US" altLang="zh-CN" sz="4000" smtClean="0">
                <a:ea typeface="宋体" panose="02010600030101010101" pitchFamily="2" charset="-122"/>
              </a:rPr>
              <a:t>2G</a:t>
            </a:r>
            <a:r>
              <a:rPr lang="zh-CN" altLang="en-US" sz="4000" smtClean="0">
                <a:ea typeface="宋体" panose="02010600030101010101" pitchFamily="2" charset="-122"/>
              </a:rPr>
              <a:t>）</a:t>
            </a:r>
            <a:r>
              <a:rPr lang="en-US" altLang="zh-CN" sz="4000" smtClean="0">
                <a:ea typeface="宋体" panose="02010600030101010101" pitchFamily="2" charset="-122"/>
              </a:rPr>
              <a:t/>
            </a:r>
            <a:br>
              <a:rPr lang="en-US" altLang="zh-CN" sz="4000" smtClean="0">
                <a:ea typeface="宋体" panose="02010600030101010101" pitchFamily="2" charset="-122"/>
              </a:rPr>
            </a:br>
            <a:r>
              <a:rPr lang="en-US" altLang="zh-CN" sz="4000" smtClean="0">
                <a:ea typeface="宋体" panose="02010600030101010101" pitchFamily="2" charset="-122"/>
              </a:rPr>
              <a:t>Digital Advanced Mobile Phone System</a:t>
            </a:r>
          </a:p>
        </p:txBody>
      </p:sp>
      <p:sp>
        <p:nvSpPr>
          <p:cNvPr id="94214" name="Rectangle 3"/>
          <p:cNvSpPr>
            <a:spLocks noGrp="1" noChangeArrowheads="1"/>
          </p:cNvSpPr>
          <p:nvPr>
            <p:ph type="body" idx="1"/>
          </p:nvPr>
        </p:nvSpPr>
        <p:spPr>
          <a:xfrm>
            <a:off x="1365250" y="5337175"/>
            <a:ext cx="7778750" cy="1050925"/>
          </a:xfrm>
        </p:spPr>
        <p:txBody>
          <a:bodyPr/>
          <a:lstStyle/>
          <a:p>
            <a:pP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A D-AMPS channel with three users.</a:t>
            </a:r>
          </a:p>
          <a:p>
            <a:pPr eaLnBrk="1" hangingPunct="1">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A D-AMPS channel with six users.</a:t>
            </a:r>
          </a:p>
        </p:txBody>
      </p:sp>
      <p:pic>
        <p:nvPicPr>
          <p:cNvPr id="94215" name="Picture 4" descr="2-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619250"/>
            <a:ext cx="8169275"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0D2EDB-329C-4C32-9921-348E5FE3FC07}" type="datetime1">
              <a:rPr lang="zh-CN" altLang="en-US" smtClean="0"/>
              <a:pPr/>
              <a:t>2019/9/11</a:t>
            </a:fld>
            <a:endParaRPr lang="en-US" altLang="zh-CN" smtClean="0"/>
          </a:p>
        </p:txBody>
      </p:sp>
      <p:sp>
        <p:nvSpPr>
          <p:cNvPr id="952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52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23C550-E778-49E4-9977-E74A30DA3B51}" type="slidenum">
              <a:rPr lang="zh-CN" altLang="en-US" smtClean="0"/>
              <a:pPr/>
              <a:t>89</a:t>
            </a:fld>
            <a:endParaRPr lang="en-US" altLang="zh-CN" smtClean="0"/>
          </a:p>
        </p:txBody>
      </p:sp>
      <p:sp>
        <p:nvSpPr>
          <p:cNvPr id="95237"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GSM</a:t>
            </a:r>
            <a:r>
              <a:rPr lang="zh-CN" altLang="en-US" sz="4000" smtClean="0">
                <a:ea typeface="宋体" panose="02010600030101010101" pitchFamily="2" charset="-122"/>
              </a:rPr>
              <a:t>（</a:t>
            </a:r>
            <a:r>
              <a:rPr lang="en-US" altLang="zh-CN" sz="4000" smtClean="0">
                <a:ea typeface="宋体" panose="02010600030101010101" pitchFamily="2" charset="-122"/>
              </a:rPr>
              <a:t>2G</a:t>
            </a:r>
            <a:r>
              <a:rPr lang="zh-CN" altLang="en-US" sz="4000" smtClean="0">
                <a:ea typeface="宋体" panose="02010600030101010101" pitchFamily="2" charset="-122"/>
              </a:rPr>
              <a:t>）</a:t>
            </a:r>
            <a:r>
              <a:rPr lang="en-US" altLang="zh-CN" sz="4000" smtClean="0">
                <a:ea typeface="宋体" panose="02010600030101010101" pitchFamily="2" charset="-122"/>
              </a:rPr>
              <a:t/>
            </a:r>
            <a:br>
              <a:rPr lang="en-US" altLang="zh-CN" sz="4000" smtClean="0">
                <a:ea typeface="宋体" panose="02010600030101010101" pitchFamily="2" charset="-122"/>
              </a:rPr>
            </a:br>
            <a:r>
              <a:rPr lang="en-US" altLang="zh-CN" sz="4000" smtClean="0">
                <a:ea typeface="宋体" panose="02010600030101010101" pitchFamily="2" charset="-122"/>
              </a:rPr>
              <a:t>Global System for Mobile Communications</a:t>
            </a:r>
          </a:p>
        </p:txBody>
      </p:sp>
      <p:sp>
        <p:nvSpPr>
          <p:cNvPr id="95238" name="Rectangle 3"/>
          <p:cNvSpPr>
            <a:spLocks noGrp="1" noChangeArrowheads="1"/>
          </p:cNvSpPr>
          <p:nvPr>
            <p:ph type="body" idx="1"/>
          </p:nvPr>
        </p:nvSpPr>
        <p:spPr>
          <a:xfrm>
            <a:off x="1339850" y="5486400"/>
            <a:ext cx="6702425" cy="838200"/>
          </a:xfrm>
        </p:spPr>
        <p:txBody>
          <a:bodyPr/>
          <a:lstStyle/>
          <a:p>
            <a:pPr algn="ctr" eaLnBrk="1" hangingPunct="1">
              <a:buFontTx/>
              <a:buNone/>
            </a:pPr>
            <a:r>
              <a:rPr lang="en-US" altLang="zh-CN" smtClean="0">
                <a:ea typeface="宋体" panose="02010600030101010101" pitchFamily="2" charset="-122"/>
              </a:rPr>
              <a:t>GSM uses 124 frequency channels, each of which uses an eight-slot TDM system</a:t>
            </a:r>
          </a:p>
        </p:txBody>
      </p:sp>
      <p:pic>
        <p:nvPicPr>
          <p:cNvPr id="95239" name="Picture 4" descr="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3" y="2352675"/>
            <a:ext cx="69469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0" name="矩形 1"/>
          <p:cNvSpPr>
            <a:spLocks noChangeArrowheads="1"/>
          </p:cNvSpPr>
          <p:nvPr/>
        </p:nvSpPr>
        <p:spPr bwMode="auto">
          <a:xfrm>
            <a:off x="1057275" y="1143000"/>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0000"/>
                </a:solidFill>
                <a:latin typeface="Times New Roman" panose="02020603050405020304" pitchFamily="18" charset="0"/>
                <a:ea typeface="宋体" panose="02010600030101010101" pitchFamily="2" charset="-122"/>
              </a:rPr>
              <a:t>Air interface is based on FDM channels of 200 KHz divided in an eight-slot TDM frame every 4.615 ms.</a:t>
            </a:r>
          </a:p>
          <a:p>
            <a:pPr lvl="1"/>
            <a:r>
              <a:rPr lang="en-US" altLang="zh-CN">
                <a:solidFill>
                  <a:srgbClr val="0000FF"/>
                </a:solidFill>
                <a:latin typeface="Times New Roman" panose="02020603050405020304" pitchFamily="18" charset="0"/>
                <a:ea typeface="宋体" panose="02010600030101010101" pitchFamily="2" charset="-122"/>
              </a:rPr>
              <a:t>• </a:t>
            </a:r>
            <a:r>
              <a:rPr lang="en-US" altLang="zh-CN">
                <a:solidFill>
                  <a:srgbClr val="000000"/>
                </a:solidFill>
                <a:latin typeface="Times New Roman" panose="02020603050405020304" pitchFamily="18" charset="0"/>
                <a:ea typeface="宋体" panose="02010600030101010101" pitchFamily="2" charset="-122"/>
              </a:rPr>
              <a:t>Mobile is assigned up- and down-stream slots to use</a:t>
            </a:r>
          </a:p>
          <a:p>
            <a:pPr lvl="1"/>
            <a:r>
              <a:rPr lang="en-US" altLang="zh-CN">
                <a:solidFill>
                  <a:srgbClr val="0000FF"/>
                </a:solidFill>
                <a:latin typeface="Times New Roman" panose="02020603050405020304" pitchFamily="18" charset="0"/>
                <a:ea typeface="宋体" panose="02010600030101010101" pitchFamily="2" charset="-122"/>
              </a:rPr>
              <a:t>• </a:t>
            </a:r>
            <a:r>
              <a:rPr lang="en-US" altLang="zh-CN">
                <a:solidFill>
                  <a:srgbClr val="000000"/>
                </a:solidFill>
                <a:latin typeface="Times New Roman" panose="02020603050405020304" pitchFamily="18" charset="0"/>
                <a:ea typeface="宋体" panose="02010600030101010101" pitchFamily="2" charset="-122"/>
              </a:rPr>
              <a:t>Each slot is 148 bits long, gives rate of 24.7 kbps</a:t>
            </a:r>
            <a:r>
              <a:rPr lang="zh-CN" altLang="en-US">
                <a:solidFill>
                  <a:srgbClr val="000000"/>
                </a:solidFill>
                <a:latin typeface="Times New Roman" panose="02020603050405020304" pitchFamily="18"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57</a:t>
            </a:r>
            <a:r>
              <a:rPr lang="zh-CN" altLang="en-US">
                <a:solidFill>
                  <a:srgbClr val="000000"/>
                </a:solidFill>
                <a:latin typeface="Times New Roman" panose="02020603050405020304" pitchFamily="18"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2/4.615 kbps</a:t>
            </a:r>
            <a:r>
              <a:rPr lang="zh-CN" altLang="en-US">
                <a:solidFill>
                  <a:srgbClr val="000000"/>
                </a:solidFill>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17BD3F-FABC-4FFA-9C43-0082B4CDB09C}" type="datetime1">
              <a:rPr lang="zh-CN" altLang="en-US" smtClean="0"/>
              <a:pPr/>
              <a:t>2019/9/11</a:t>
            </a:fld>
            <a:endParaRPr lang="en-US" altLang="zh-CN" smtClean="0"/>
          </a:p>
        </p:txBody>
      </p:sp>
      <p:sp>
        <p:nvSpPr>
          <p:cNvPr id="122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2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238432-D160-47AB-AD6F-875B0D3A2DF2}" type="slidenum">
              <a:rPr lang="zh-CN" altLang="en-US" smtClean="0"/>
              <a:pPr/>
              <a:t>9</a:t>
            </a:fld>
            <a:endParaRPr lang="en-US" altLang="zh-CN" smtClean="0"/>
          </a:p>
        </p:txBody>
      </p:sp>
      <p:sp>
        <p:nvSpPr>
          <p:cNvPr id="12293"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数字通信系统</a:t>
            </a:r>
          </a:p>
        </p:txBody>
      </p:sp>
      <p:sp>
        <p:nvSpPr>
          <p:cNvPr id="12294" name="Rectangle 3"/>
          <p:cNvSpPr>
            <a:spLocks noGrp="1" noChangeArrowheads="1"/>
          </p:cNvSpPr>
          <p:nvPr>
            <p:ph type="body" idx="1"/>
          </p:nvPr>
        </p:nvSpPr>
        <p:spPr>
          <a:xfrm>
            <a:off x="0" y="1371600"/>
            <a:ext cx="9144000" cy="3048000"/>
          </a:xfrm>
        </p:spPr>
        <p:txBody>
          <a:bodyPr/>
          <a:lstStyle/>
          <a:p>
            <a:pPr eaLnBrk="1" hangingPunct="1">
              <a:buFont typeface="Wingdings" panose="05000000000000000000" pitchFamily="2" charset="2"/>
              <a:buChar char="n"/>
            </a:pPr>
            <a:r>
              <a:rPr lang="zh-CN" altLang="en-US" sz="2800" dirty="0" smtClean="0">
                <a:ea typeface="宋体" panose="02010600030101010101" pitchFamily="2" charset="-122"/>
              </a:rPr>
              <a:t>数字通信系统由信源、信源编码器、信道编码器、调制器、信道、解调器、信道译码器、信源译码器、信宿、噪声源以及发送端和接收端时钟同步组成。</a:t>
            </a:r>
          </a:p>
          <a:p>
            <a:pPr eaLnBrk="1" hangingPunct="1">
              <a:buFont typeface="Wingdings" panose="05000000000000000000" pitchFamily="2" charset="2"/>
              <a:buChar char="n"/>
            </a:pPr>
            <a:r>
              <a:rPr lang="zh-CN" altLang="en-US" sz="2800" dirty="0" smtClean="0">
                <a:ea typeface="宋体" panose="02010600030101010101" pitchFamily="2" charset="-122"/>
              </a:rPr>
              <a:t>计算机通信、数字电话以及数字电视都属于数字通信系统。</a:t>
            </a:r>
          </a:p>
          <a:p>
            <a:pPr eaLnBrk="1" hangingPunct="1"/>
            <a:endParaRPr lang="zh-CN" altLang="en-US" sz="2800" dirty="0" smtClean="0">
              <a:ea typeface="宋体" panose="02010600030101010101" pitchFamily="2" charset="-122"/>
            </a:endParaRPr>
          </a:p>
        </p:txBody>
      </p:sp>
      <p:pic>
        <p:nvPicPr>
          <p:cNvPr id="122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3721100"/>
            <a:ext cx="80645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4C9FA8-1A44-4C30-8606-899910604C58}" type="datetime1">
              <a:rPr lang="zh-CN" altLang="en-US" smtClean="0"/>
              <a:pPr/>
              <a:t>2019/9/11</a:t>
            </a:fld>
            <a:endParaRPr lang="en-US" altLang="zh-CN" smtClean="0"/>
          </a:p>
        </p:txBody>
      </p:sp>
      <p:sp>
        <p:nvSpPr>
          <p:cNvPr id="962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62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51E2C3-0F90-4F96-86BC-7FFCF48C5FBB}" type="slidenum">
              <a:rPr lang="zh-CN" altLang="en-US" smtClean="0"/>
              <a:pPr/>
              <a:t>90</a:t>
            </a:fld>
            <a:endParaRPr lang="en-US" altLang="zh-CN" smtClean="0"/>
          </a:p>
        </p:txBody>
      </p:sp>
      <p:sp>
        <p:nvSpPr>
          <p:cNvPr id="962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GSM (2)</a:t>
            </a:r>
          </a:p>
        </p:txBody>
      </p:sp>
      <p:sp>
        <p:nvSpPr>
          <p:cNvPr id="9626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 portion of the GSM framing structure.</a:t>
            </a:r>
          </a:p>
        </p:txBody>
      </p:sp>
      <p:pic>
        <p:nvPicPr>
          <p:cNvPr id="96263" name="Picture 4" descr="2-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376363"/>
            <a:ext cx="7253288"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06D328-732B-4984-A725-8B0DEEF17722}" type="datetime1">
              <a:rPr lang="zh-CN" altLang="en-US" smtClean="0"/>
              <a:pPr/>
              <a:t>2019/9/11</a:t>
            </a:fld>
            <a:endParaRPr lang="en-US" altLang="zh-CN" smtClean="0"/>
          </a:p>
        </p:txBody>
      </p:sp>
      <p:sp>
        <p:nvSpPr>
          <p:cNvPr id="972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72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10C1C1-43CE-4E7E-B6BA-59EF8F76434E}" type="slidenum">
              <a:rPr lang="zh-CN" altLang="en-US" smtClean="0"/>
              <a:pPr/>
              <a:t>91</a:t>
            </a:fld>
            <a:endParaRPr lang="en-US" altLang="zh-CN" smtClean="0"/>
          </a:p>
        </p:txBody>
      </p:sp>
      <p:sp>
        <p:nvSpPr>
          <p:cNvPr id="97285" name="Rectangle 2"/>
          <p:cNvSpPr>
            <a:spLocks noGrp="1" noChangeArrowheads="1"/>
          </p:cNvSpPr>
          <p:nvPr>
            <p:ph type="title"/>
          </p:nvPr>
        </p:nvSpPr>
        <p:spPr>
          <a:xfrm>
            <a:off x="0" y="-74613"/>
            <a:ext cx="9144000" cy="1143001"/>
          </a:xfrm>
        </p:spPr>
        <p:txBody>
          <a:bodyPr/>
          <a:lstStyle/>
          <a:p>
            <a:pPr eaLnBrk="1" hangingPunct="1"/>
            <a:r>
              <a:rPr lang="en-US" altLang="zh-CN" sz="4000" smtClean="0">
                <a:ea typeface="宋体" panose="02010600030101010101" pitchFamily="2" charset="-122"/>
              </a:rPr>
              <a:t>CDMA – Code Division Multiple Access</a:t>
            </a:r>
            <a:br>
              <a:rPr lang="en-US" altLang="zh-CN" sz="4000" smtClean="0">
                <a:ea typeface="宋体" panose="02010600030101010101" pitchFamily="2" charset="-122"/>
              </a:rPr>
            </a:br>
            <a:r>
              <a:rPr lang="zh-CN" altLang="en-US" sz="4000" smtClean="0">
                <a:ea typeface="宋体" panose="02010600030101010101" pitchFamily="2" charset="-122"/>
              </a:rPr>
              <a:t>码分多址访问（</a:t>
            </a:r>
            <a:r>
              <a:rPr lang="en-US" altLang="zh-CN" sz="4000" smtClean="0">
                <a:ea typeface="宋体" panose="02010600030101010101" pitchFamily="2" charset="-122"/>
              </a:rPr>
              <a:t>2G</a:t>
            </a:r>
            <a:r>
              <a:rPr lang="zh-CN" altLang="en-US" sz="4000" smtClean="0">
                <a:ea typeface="宋体" panose="02010600030101010101" pitchFamily="2" charset="-122"/>
              </a:rPr>
              <a:t>）</a:t>
            </a:r>
          </a:p>
        </p:txBody>
      </p:sp>
      <p:sp>
        <p:nvSpPr>
          <p:cNvPr id="97286" name="Rectangle 3"/>
          <p:cNvSpPr>
            <a:spLocks noGrp="1" noChangeArrowheads="1"/>
          </p:cNvSpPr>
          <p:nvPr>
            <p:ph type="body" idx="1"/>
          </p:nvPr>
        </p:nvSpPr>
        <p:spPr>
          <a:xfrm>
            <a:off x="1839913" y="5154613"/>
            <a:ext cx="7377112" cy="1439862"/>
          </a:xfrm>
        </p:spPr>
        <p:txBody>
          <a:bodyPr/>
          <a:lstStyle/>
          <a:p>
            <a:pPr eaLnBrk="1" hangingPunct="1">
              <a:lnSpc>
                <a:spcPct val="70000"/>
              </a:lnSpc>
              <a:buFontTx/>
              <a:buNone/>
            </a:pPr>
            <a:r>
              <a:rPr lang="en-US" altLang="zh-CN" sz="2000" smtClean="0">
                <a:solidFill>
                  <a:schemeClr val="accent2"/>
                </a:solidFill>
                <a:ea typeface="宋体" panose="02010600030101010101" pitchFamily="2" charset="-122"/>
              </a:rPr>
              <a:t>(a)</a:t>
            </a:r>
            <a:r>
              <a:rPr lang="en-US" altLang="zh-CN" sz="2000" smtClean="0">
                <a:ea typeface="宋体" panose="02010600030101010101" pitchFamily="2" charset="-122"/>
              </a:rPr>
              <a:t> Binary chip sequences for four stations</a:t>
            </a:r>
          </a:p>
          <a:p>
            <a:pPr eaLnBrk="1" hangingPunct="1">
              <a:lnSpc>
                <a:spcPct val="70000"/>
              </a:lnSpc>
              <a:buFontTx/>
              <a:buNone/>
            </a:pPr>
            <a:r>
              <a:rPr lang="en-US" altLang="zh-CN" sz="2000" smtClean="0">
                <a:solidFill>
                  <a:schemeClr val="accent2"/>
                </a:solidFill>
                <a:ea typeface="宋体" panose="02010600030101010101" pitchFamily="2" charset="-122"/>
              </a:rPr>
              <a:t>(b)</a:t>
            </a:r>
            <a:r>
              <a:rPr lang="en-US" altLang="zh-CN" sz="2000" smtClean="0">
                <a:ea typeface="宋体" panose="02010600030101010101" pitchFamily="2" charset="-122"/>
              </a:rPr>
              <a:t> Bipolar chip sequences </a:t>
            </a:r>
          </a:p>
          <a:p>
            <a:pPr eaLnBrk="1" hangingPunct="1">
              <a:lnSpc>
                <a:spcPct val="70000"/>
              </a:lnSpc>
              <a:buFontTx/>
              <a:buNone/>
            </a:pPr>
            <a:r>
              <a:rPr lang="en-US" altLang="zh-CN" sz="2000" smtClean="0">
                <a:solidFill>
                  <a:schemeClr val="accent2"/>
                </a:solidFill>
                <a:ea typeface="宋体" panose="02010600030101010101" pitchFamily="2" charset="-122"/>
              </a:rPr>
              <a:t>(c)</a:t>
            </a:r>
            <a:r>
              <a:rPr lang="en-US" altLang="zh-CN" sz="2000" smtClean="0">
                <a:ea typeface="宋体" panose="02010600030101010101" pitchFamily="2" charset="-122"/>
              </a:rPr>
              <a:t> Six examples of transmissions</a:t>
            </a:r>
          </a:p>
          <a:p>
            <a:pPr eaLnBrk="1" hangingPunct="1">
              <a:lnSpc>
                <a:spcPct val="70000"/>
              </a:lnSpc>
              <a:buFontTx/>
              <a:buNone/>
            </a:pPr>
            <a:r>
              <a:rPr lang="en-US" altLang="zh-CN" sz="2000" smtClean="0">
                <a:solidFill>
                  <a:schemeClr val="accent2"/>
                </a:solidFill>
                <a:ea typeface="宋体" panose="02010600030101010101" pitchFamily="2" charset="-122"/>
              </a:rPr>
              <a:t>(d)</a:t>
            </a:r>
            <a:r>
              <a:rPr lang="en-US" altLang="zh-CN" sz="2000" smtClean="0">
                <a:ea typeface="宋体" panose="02010600030101010101" pitchFamily="2" charset="-122"/>
              </a:rPr>
              <a:t> Recovery of station C’s signal</a:t>
            </a:r>
          </a:p>
        </p:txBody>
      </p:sp>
      <p:pic>
        <p:nvPicPr>
          <p:cNvPr id="97287" name="Picture 7" descr="2-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300" y="1030288"/>
            <a:ext cx="4445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8E1780-627C-4654-98A5-E519408D8A80}" type="datetime1">
              <a:rPr lang="zh-CN" altLang="en-US" smtClean="0"/>
              <a:pPr/>
              <a:t>2019/9/11</a:t>
            </a:fld>
            <a:endParaRPr lang="en-US" altLang="zh-CN" smtClean="0"/>
          </a:p>
        </p:txBody>
      </p:sp>
      <p:sp>
        <p:nvSpPr>
          <p:cNvPr id="983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83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4F3F45-221B-4D23-B714-DC4A7B4C9246}" type="slidenum">
              <a:rPr lang="zh-CN" altLang="en-US" smtClean="0"/>
              <a:pPr/>
              <a:t>92</a:t>
            </a:fld>
            <a:endParaRPr lang="en-US" altLang="zh-CN" smtClean="0"/>
          </a:p>
        </p:txBody>
      </p:sp>
      <p:sp>
        <p:nvSpPr>
          <p:cNvPr id="98309"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Third-Generation Mobile Phones:</a:t>
            </a:r>
            <a:br>
              <a:rPr lang="en-US" altLang="zh-CN" sz="4000" smtClean="0">
                <a:ea typeface="宋体" panose="02010600030101010101" pitchFamily="2" charset="-122"/>
              </a:rPr>
            </a:br>
            <a:r>
              <a:rPr lang="en-US" altLang="zh-CN" sz="4000" smtClean="0">
                <a:ea typeface="宋体" panose="02010600030101010101" pitchFamily="2" charset="-122"/>
              </a:rPr>
              <a:t>Digital Voice and Data</a:t>
            </a:r>
          </a:p>
        </p:txBody>
      </p:sp>
      <p:sp>
        <p:nvSpPr>
          <p:cNvPr id="98310" name="Rectangle 3"/>
          <p:cNvSpPr>
            <a:spLocks noGrp="1" noChangeArrowheads="1"/>
          </p:cNvSpPr>
          <p:nvPr>
            <p:ph type="body" idx="1"/>
          </p:nvPr>
        </p:nvSpPr>
        <p:spPr>
          <a:xfrm>
            <a:off x="374650" y="1657350"/>
            <a:ext cx="8769350" cy="4895850"/>
          </a:xfrm>
        </p:spPr>
        <p:txBody>
          <a:bodyPr/>
          <a:lstStyle/>
          <a:p>
            <a:pPr eaLnBrk="1" hangingPunct="1">
              <a:buFontTx/>
              <a:buNone/>
            </a:pPr>
            <a:r>
              <a:rPr lang="en-US" altLang="zh-CN" sz="3200" smtClean="0">
                <a:ea typeface="宋体" panose="02010600030101010101" pitchFamily="2" charset="-122"/>
              </a:rPr>
              <a:t>Basic services an IMT-2000 network should provide</a:t>
            </a:r>
          </a:p>
          <a:p>
            <a:pPr eaLnBrk="1" hangingPunct="1">
              <a:buFontTx/>
              <a:buNone/>
            </a:pPr>
            <a:endParaRPr lang="en-US" altLang="zh-CN" sz="3200" smtClean="0">
              <a:ea typeface="宋体" panose="02010600030101010101" pitchFamily="2" charset="-122"/>
            </a:endParaRPr>
          </a:p>
          <a:p>
            <a:pPr eaLnBrk="1" hangingPunct="1">
              <a:buFontTx/>
              <a:buChar char="•"/>
            </a:pPr>
            <a:r>
              <a:rPr lang="en-US" altLang="zh-CN" sz="3200" smtClean="0">
                <a:ea typeface="宋体" panose="02010600030101010101" pitchFamily="2" charset="-122"/>
              </a:rPr>
              <a:t>High-quality voice transmission</a:t>
            </a:r>
          </a:p>
          <a:p>
            <a:pPr eaLnBrk="1" hangingPunct="1">
              <a:buFontTx/>
              <a:buChar char="•"/>
            </a:pPr>
            <a:r>
              <a:rPr lang="en-US" altLang="zh-CN" sz="3200" smtClean="0">
                <a:ea typeface="宋体" panose="02010600030101010101" pitchFamily="2" charset="-122"/>
              </a:rPr>
              <a:t>Messaging (replace e-mail, fax, SMS, chat, etc.)</a:t>
            </a:r>
          </a:p>
          <a:p>
            <a:pPr eaLnBrk="1" hangingPunct="1">
              <a:buFontTx/>
              <a:buChar char="•"/>
            </a:pPr>
            <a:r>
              <a:rPr lang="en-US" altLang="zh-CN" sz="3200" smtClean="0">
                <a:ea typeface="宋体" panose="02010600030101010101" pitchFamily="2" charset="-122"/>
              </a:rPr>
              <a:t>Multimedia (music, videos, films, TV, etc.)</a:t>
            </a:r>
          </a:p>
          <a:p>
            <a:pPr eaLnBrk="1" hangingPunct="1">
              <a:buFontTx/>
              <a:buChar char="•"/>
            </a:pPr>
            <a:r>
              <a:rPr lang="en-US" altLang="zh-CN" sz="3200" smtClean="0">
                <a:ea typeface="宋体" panose="02010600030101010101" pitchFamily="2" charset="-122"/>
              </a:rPr>
              <a:t>Internet access (web surfing, w/multimedia.)</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BB201B-7159-4467-81D3-B78B364F7359}" type="datetime1">
              <a:rPr lang="zh-CN" altLang="en-US" smtClean="0"/>
              <a:pPr/>
              <a:t>2019/9/11</a:t>
            </a:fld>
            <a:endParaRPr lang="en-US" altLang="zh-CN" smtClean="0"/>
          </a:p>
        </p:txBody>
      </p:sp>
      <p:sp>
        <p:nvSpPr>
          <p:cNvPr id="993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93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0C46A11-A63A-4530-BE22-228D9D18954F}" type="slidenum">
              <a:rPr lang="zh-CN" altLang="en-US" smtClean="0"/>
              <a:pPr/>
              <a:t>93</a:t>
            </a:fld>
            <a:endParaRPr lang="en-US" altLang="zh-CN" smtClean="0"/>
          </a:p>
        </p:txBody>
      </p:sp>
      <p:sp>
        <p:nvSpPr>
          <p:cNvPr id="99333"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Third-Generation Mobile Phones:</a:t>
            </a:r>
            <a:br>
              <a:rPr lang="en-US" altLang="zh-CN" sz="4000" smtClean="0">
                <a:ea typeface="宋体" panose="02010600030101010101" pitchFamily="2" charset="-122"/>
              </a:rPr>
            </a:br>
            <a:r>
              <a:rPr lang="en-US" altLang="zh-CN" sz="4000" smtClean="0">
                <a:ea typeface="宋体" panose="02010600030101010101" pitchFamily="2" charset="-122"/>
              </a:rPr>
              <a:t>Standards</a:t>
            </a:r>
          </a:p>
        </p:txBody>
      </p:sp>
      <p:sp>
        <p:nvSpPr>
          <p:cNvPr id="99334" name="Rectangle 3"/>
          <p:cNvSpPr>
            <a:spLocks noGrp="1" noChangeArrowheads="1"/>
          </p:cNvSpPr>
          <p:nvPr>
            <p:ph type="body" idx="1"/>
          </p:nvPr>
        </p:nvSpPr>
        <p:spPr>
          <a:xfrm>
            <a:off x="571500" y="1143000"/>
            <a:ext cx="8769350" cy="4895850"/>
          </a:xfrm>
        </p:spPr>
        <p:txBody>
          <a:bodyPr/>
          <a:lstStyle/>
          <a:p>
            <a:pPr eaLnBrk="1" hangingPunct="1">
              <a:buFontTx/>
              <a:buNone/>
            </a:pPr>
            <a:r>
              <a:rPr lang="en-US" altLang="zh-CN" sz="1800" smtClean="0">
                <a:ea typeface="宋体" panose="02010600030101010101" pitchFamily="2" charset="-122"/>
              </a:rPr>
              <a:t>WCDMA(Wideband CDMA)</a:t>
            </a:r>
          </a:p>
          <a:p>
            <a:pPr>
              <a:buFontTx/>
              <a:buChar char="•"/>
            </a:pPr>
            <a:r>
              <a:rPr lang="en-US" altLang="zh-CN" sz="1800" smtClean="0">
                <a:ea typeface="宋体" panose="02010600030101010101" pitchFamily="2" charset="-122"/>
              </a:rPr>
              <a:t>Bandwidth</a:t>
            </a:r>
            <a:r>
              <a:rPr lang="zh-CN" altLang="en-US" sz="1800" smtClean="0">
                <a:ea typeface="宋体" panose="02010600030101010101" pitchFamily="2" charset="-122"/>
              </a:rPr>
              <a:t>：</a:t>
            </a:r>
            <a:r>
              <a:rPr lang="en-US" altLang="zh-CN" sz="1800" smtClean="0">
                <a:ea typeface="宋体" panose="02010600030101010101" pitchFamily="2" charset="-122"/>
              </a:rPr>
              <a:t>5MHz</a:t>
            </a:r>
          </a:p>
          <a:p>
            <a:pPr>
              <a:buFontTx/>
              <a:buChar char="•"/>
            </a:pPr>
            <a:r>
              <a:rPr lang="en-US" altLang="zh-CN" sz="1800" smtClean="0">
                <a:ea typeface="宋体" panose="02010600030101010101" pitchFamily="2" charset="-122"/>
              </a:rPr>
              <a:t>Chip Rate</a:t>
            </a:r>
            <a:r>
              <a:rPr lang="zh-CN" altLang="en-US" sz="1800" smtClean="0">
                <a:ea typeface="宋体" panose="02010600030101010101" pitchFamily="2" charset="-122"/>
              </a:rPr>
              <a:t>：</a:t>
            </a:r>
            <a:r>
              <a:rPr lang="en-US" altLang="zh-CN" sz="1800" smtClean="0">
                <a:ea typeface="宋体" panose="02010600030101010101" pitchFamily="2" charset="-122"/>
              </a:rPr>
              <a:t>3.84Mcps</a:t>
            </a:r>
          </a:p>
          <a:p>
            <a:pPr>
              <a:buFontTx/>
              <a:buChar char="•"/>
            </a:pPr>
            <a:r>
              <a:rPr lang="en-US" altLang="zh-CN" sz="1800" smtClean="0">
                <a:ea typeface="宋体" panose="02010600030101010101" pitchFamily="2" charset="-122"/>
              </a:rPr>
              <a:t>China Frequency Range </a:t>
            </a:r>
            <a:r>
              <a:rPr lang="zh-CN" altLang="en-US" sz="1800" smtClean="0">
                <a:ea typeface="宋体" panose="02010600030101010101" pitchFamily="2" charset="-122"/>
              </a:rPr>
              <a:t>：</a:t>
            </a:r>
            <a:r>
              <a:rPr lang="en-US" altLang="zh-CN" sz="1800" smtClean="0">
                <a:ea typeface="宋体" panose="02010600030101010101" pitchFamily="2" charset="-122"/>
              </a:rPr>
              <a:t>1940MHz-1955MHz</a:t>
            </a:r>
            <a:r>
              <a:rPr lang="zh-CN" altLang="en-US" sz="1800" smtClean="0">
                <a:ea typeface="宋体" panose="02010600030101010101" pitchFamily="2" charset="-122"/>
              </a:rPr>
              <a:t>（</a:t>
            </a:r>
            <a:r>
              <a:rPr lang="en-US" altLang="zh-CN" sz="1800" smtClean="0">
                <a:ea typeface="宋体" panose="02010600030101010101" pitchFamily="2" charset="-122"/>
              </a:rPr>
              <a:t>Mobile to Base</a:t>
            </a:r>
            <a:r>
              <a:rPr lang="zh-CN" altLang="en-US" sz="1800" smtClean="0">
                <a:ea typeface="宋体" panose="02010600030101010101" pitchFamily="2" charset="-122"/>
              </a:rPr>
              <a:t>）、</a:t>
            </a:r>
            <a:r>
              <a:rPr lang="en-US" altLang="zh-CN" sz="1800" smtClean="0">
                <a:ea typeface="宋体" panose="02010600030101010101" pitchFamily="2" charset="-122"/>
              </a:rPr>
              <a:t>2130MHz -2145MHz</a:t>
            </a:r>
            <a:r>
              <a:rPr lang="zh-CN" altLang="en-US" sz="1800" smtClean="0">
                <a:ea typeface="宋体" panose="02010600030101010101" pitchFamily="2" charset="-122"/>
              </a:rPr>
              <a:t>（</a:t>
            </a:r>
            <a:r>
              <a:rPr lang="en-US" altLang="zh-CN" sz="1800" smtClean="0">
                <a:ea typeface="宋体" panose="02010600030101010101" pitchFamily="2" charset="-122"/>
              </a:rPr>
              <a:t>Base to Mobile</a:t>
            </a:r>
            <a:r>
              <a:rPr lang="zh-CN" altLang="en-US" sz="1800" smtClean="0">
                <a:ea typeface="宋体" panose="02010600030101010101" pitchFamily="2" charset="-122"/>
              </a:rPr>
              <a:t>）</a:t>
            </a:r>
          </a:p>
          <a:p>
            <a:pPr eaLnBrk="1" hangingPunct="1">
              <a:buFontTx/>
              <a:buNone/>
            </a:pPr>
            <a:r>
              <a:rPr lang="en-US" altLang="zh-CN" sz="1800" smtClean="0">
                <a:ea typeface="宋体" panose="02010600030101010101" pitchFamily="2" charset="-122"/>
              </a:rPr>
              <a:t>CDMA2000</a:t>
            </a:r>
          </a:p>
          <a:p>
            <a:pPr>
              <a:buFontTx/>
              <a:buChar char="•"/>
            </a:pPr>
            <a:r>
              <a:rPr lang="en-US" altLang="zh-CN" sz="1800" smtClean="0">
                <a:ea typeface="宋体" panose="02010600030101010101" pitchFamily="2" charset="-122"/>
              </a:rPr>
              <a:t>Bandwidth </a:t>
            </a:r>
            <a:r>
              <a:rPr lang="zh-CN" altLang="en-US" sz="1800" smtClean="0">
                <a:ea typeface="宋体" panose="02010600030101010101" pitchFamily="2" charset="-122"/>
              </a:rPr>
              <a:t>：</a:t>
            </a:r>
            <a:r>
              <a:rPr lang="en-US" altLang="zh-CN" sz="1800" smtClean="0">
                <a:ea typeface="宋体" panose="02010600030101010101" pitchFamily="2" charset="-122"/>
              </a:rPr>
              <a:t>1.25MHz</a:t>
            </a:r>
          </a:p>
          <a:p>
            <a:pPr>
              <a:buFontTx/>
              <a:buChar char="•"/>
            </a:pPr>
            <a:r>
              <a:rPr lang="en-US" altLang="zh-CN" sz="1800" smtClean="0">
                <a:ea typeface="宋体" panose="02010600030101010101" pitchFamily="2" charset="-122"/>
              </a:rPr>
              <a:t>Chip Rate </a:t>
            </a:r>
            <a:r>
              <a:rPr lang="zh-CN" altLang="en-US" sz="1800" smtClean="0">
                <a:ea typeface="宋体" panose="02010600030101010101" pitchFamily="2" charset="-122"/>
              </a:rPr>
              <a:t>：</a:t>
            </a:r>
            <a:r>
              <a:rPr lang="en-US" altLang="zh-CN" sz="1800" smtClean="0">
                <a:ea typeface="宋体" panose="02010600030101010101" pitchFamily="2" charset="-122"/>
              </a:rPr>
              <a:t>1.2288Mcps</a:t>
            </a:r>
          </a:p>
          <a:p>
            <a:pPr>
              <a:buFontTx/>
              <a:buChar char="•"/>
            </a:pPr>
            <a:r>
              <a:rPr lang="en-US" altLang="zh-CN" sz="1800" smtClean="0">
                <a:ea typeface="宋体" panose="02010600030101010101" pitchFamily="2" charset="-122"/>
              </a:rPr>
              <a:t>China Frequency Range </a:t>
            </a:r>
            <a:r>
              <a:rPr lang="zh-CN" altLang="en-US" sz="1800" smtClean="0">
                <a:ea typeface="宋体" panose="02010600030101010101" pitchFamily="2" charset="-122"/>
              </a:rPr>
              <a:t>：</a:t>
            </a:r>
            <a:r>
              <a:rPr lang="en-US" altLang="zh-CN" sz="1800" smtClean="0">
                <a:ea typeface="宋体" panose="02010600030101010101" pitchFamily="2" charset="-122"/>
              </a:rPr>
              <a:t>1920MHz -1935MHz</a:t>
            </a:r>
            <a:r>
              <a:rPr lang="zh-CN" altLang="en-US" sz="1800" smtClean="0">
                <a:ea typeface="宋体" panose="02010600030101010101" pitchFamily="2" charset="-122"/>
              </a:rPr>
              <a:t>（</a:t>
            </a:r>
            <a:r>
              <a:rPr lang="en-US" altLang="zh-CN" sz="1800" smtClean="0">
                <a:ea typeface="宋体" panose="02010600030101010101" pitchFamily="2" charset="-122"/>
              </a:rPr>
              <a:t> Mobile to Base </a:t>
            </a:r>
            <a:r>
              <a:rPr lang="zh-CN" altLang="en-US" sz="1800" smtClean="0">
                <a:ea typeface="宋体" panose="02010600030101010101" pitchFamily="2" charset="-122"/>
              </a:rPr>
              <a:t>）、</a:t>
            </a:r>
            <a:r>
              <a:rPr lang="en-US" altLang="zh-CN" sz="1800" smtClean="0">
                <a:ea typeface="宋体" panose="02010600030101010101" pitchFamily="2" charset="-122"/>
              </a:rPr>
              <a:t>2110MHz -2125MHz</a:t>
            </a:r>
            <a:r>
              <a:rPr lang="zh-CN" altLang="en-US" sz="1800" smtClean="0">
                <a:ea typeface="宋体" panose="02010600030101010101" pitchFamily="2" charset="-122"/>
              </a:rPr>
              <a:t>（</a:t>
            </a:r>
            <a:r>
              <a:rPr lang="en-US" altLang="zh-CN" sz="1800" smtClean="0">
                <a:ea typeface="宋体" panose="02010600030101010101" pitchFamily="2" charset="-122"/>
              </a:rPr>
              <a:t> Base to Mobile </a:t>
            </a:r>
            <a:r>
              <a:rPr lang="zh-CN" altLang="en-US" sz="1800" smtClean="0">
                <a:ea typeface="宋体" panose="02010600030101010101" pitchFamily="2" charset="-122"/>
              </a:rPr>
              <a:t>）</a:t>
            </a:r>
            <a:endParaRPr lang="en-US" altLang="zh-CN" sz="1800" smtClean="0">
              <a:ea typeface="宋体" panose="02010600030101010101" pitchFamily="2" charset="-122"/>
            </a:endParaRPr>
          </a:p>
          <a:p>
            <a:pPr eaLnBrk="1" hangingPunct="1">
              <a:buFontTx/>
              <a:buNone/>
            </a:pPr>
            <a:r>
              <a:rPr lang="en-US" altLang="zh-CN" sz="1800" smtClean="0">
                <a:ea typeface="宋体" panose="02010600030101010101" pitchFamily="2" charset="-122"/>
              </a:rPr>
              <a:t>TD-SCDMA(Time Division-Synchronous CDMA)</a:t>
            </a:r>
          </a:p>
          <a:p>
            <a:pPr>
              <a:buFontTx/>
              <a:buChar char="•"/>
            </a:pPr>
            <a:r>
              <a:rPr lang="en-US" altLang="zh-CN" sz="1800" smtClean="0">
                <a:ea typeface="宋体" panose="02010600030101010101" pitchFamily="2" charset="-122"/>
              </a:rPr>
              <a:t>Bandwidth </a:t>
            </a:r>
            <a:r>
              <a:rPr lang="zh-CN" altLang="en-US" sz="1800" smtClean="0">
                <a:ea typeface="宋体" panose="02010600030101010101" pitchFamily="2" charset="-122"/>
              </a:rPr>
              <a:t>：</a:t>
            </a:r>
            <a:r>
              <a:rPr lang="en-US" altLang="zh-CN" sz="1800" smtClean="0">
                <a:ea typeface="宋体" panose="02010600030101010101" pitchFamily="2" charset="-122"/>
              </a:rPr>
              <a:t>1.6MHz</a:t>
            </a:r>
          </a:p>
          <a:p>
            <a:pPr>
              <a:buFontTx/>
              <a:buChar char="•"/>
            </a:pPr>
            <a:r>
              <a:rPr lang="en-US" altLang="zh-CN" sz="1800" smtClean="0">
                <a:ea typeface="宋体" panose="02010600030101010101" pitchFamily="2" charset="-122"/>
              </a:rPr>
              <a:t>Chip Rate </a:t>
            </a:r>
            <a:r>
              <a:rPr lang="zh-CN" altLang="en-US" sz="1800" smtClean="0">
                <a:ea typeface="宋体" panose="02010600030101010101" pitchFamily="2" charset="-122"/>
              </a:rPr>
              <a:t>：</a:t>
            </a:r>
            <a:r>
              <a:rPr lang="en-US" altLang="zh-CN" sz="1800" smtClean="0">
                <a:ea typeface="宋体" panose="02010600030101010101" pitchFamily="2" charset="-122"/>
              </a:rPr>
              <a:t>1.28Mcps</a:t>
            </a:r>
          </a:p>
          <a:p>
            <a:pPr>
              <a:buFontTx/>
              <a:buChar char="•"/>
            </a:pPr>
            <a:r>
              <a:rPr lang="en-US" altLang="zh-CN" sz="1800" smtClean="0">
                <a:ea typeface="宋体" panose="02010600030101010101" pitchFamily="2" charset="-122"/>
              </a:rPr>
              <a:t>China Frequency Range </a:t>
            </a:r>
            <a:r>
              <a:rPr lang="zh-CN" altLang="en-US" sz="1800" smtClean="0">
                <a:ea typeface="宋体" panose="02010600030101010101" pitchFamily="2" charset="-122"/>
              </a:rPr>
              <a:t>：</a:t>
            </a:r>
            <a:r>
              <a:rPr lang="en-US" altLang="zh-CN" sz="1800" smtClean="0">
                <a:ea typeface="宋体" panose="02010600030101010101" pitchFamily="2" charset="-122"/>
              </a:rPr>
              <a:t>1880-1920MHz</a:t>
            </a:r>
            <a:r>
              <a:rPr lang="zh-CN" altLang="en-US" sz="1800" smtClean="0">
                <a:ea typeface="宋体" panose="02010600030101010101" pitchFamily="2" charset="-122"/>
              </a:rPr>
              <a:t>、</a:t>
            </a:r>
            <a:r>
              <a:rPr lang="en-US" altLang="zh-CN" sz="1800" smtClean="0">
                <a:ea typeface="宋体" panose="02010600030101010101" pitchFamily="2" charset="-122"/>
              </a:rPr>
              <a:t>2010-2025MHz 2300-2400MHz</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2A826E-9EAF-4A8E-9316-38B87B1D70CB}" type="datetime1">
              <a:rPr lang="zh-CN" altLang="en-US" smtClean="0"/>
              <a:pPr/>
              <a:t>2019/9/11</a:t>
            </a:fld>
            <a:endParaRPr lang="en-US" altLang="zh-CN" smtClean="0"/>
          </a:p>
        </p:txBody>
      </p:sp>
      <p:sp>
        <p:nvSpPr>
          <p:cNvPr id="1003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03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4B34D3-57CA-4443-9D65-C0E305F66B60}" type="slidenum">
              <a:rPr lang="zh-CN" altLang="en-US" smtClean="0"/>
              <a:pPr/>
              <a:t>94</a:t>
            </a:fld>
            <a:endParaRPr lang="en-US" altLang="zh-CN" smtClean="0"/>
          </a:p>
        </p:txBody>
      </p:sp>
      <p:sp>
        <p:nvSpPr>
          <p:cNvPr id="1003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2.7 Cable Television</a:t>
            </a:r>
          </a:p>
        </p:txBody>
      </p:sp>
      <p:sp>
        <p:nvSpPr>
          <p:cNvPr id="100358" name="Rectangle 3"/>
          <p:cNvSpPr>
            <a:spLocks noGrp="1" noChangeArrowheads="1"/>
          </p:cNvSpPr>
          <p:nvPr>
            <p:ph type="body" idx="1"/>
          </p:nvPr>
        </p:nvSpPr>
        <p:spPr>
          <a:xfrm>
            <a:off x="1165225" y="1743075"/>
            <a:ext cx="7978775" cy="4810125"/>
          </a:xfrm>
        </p:spPr>
        <p:txBody>
          <a:bodyPr/>
          <a:lstStyle/>
          <a:p>
            <a:pPr eaLnBrk="1" hangingPunct="1">
              <a:buFontTx/>
              <a:buChar char="•"/>
            </a:pPr>
            <a:r>
              <a:rPr lang="en-US" altLang="zh-CN" sz="3200" smtClean="0">
                <a:ea typeface="宋体" panose="02010600030101010101" pitchFamily="2" charset="-122"/>
              </a:rPr>
              <a:t>Community Antenna Television</a:t>
            </a:r>
          </a:p>
          <a:p>
            <a:pPr eaLnBrk="1" hangingPunct="1">
              <a:buFontTx/>
              <a:buChar char="•"/>
            </a:pPr>
            <a:r>
              <a:rPr lang="en-US" altLang="zh-CN" sz="3200" smtClean="0">
                <a:ea typeface="宋体" panose="02010600030101010101" pitchFamily="2" charset="-122"/>
              </a:rPr>
              <a:t>Internet over Cable</a:t>
            </a:r>
          </a:p>
          <a:p>
            <a:pPr eaLnBrk="1" hangingPunct="1">
              <a:buFontTx/>
              <a:buChar char="•"/>
            </a:pPr>
            <a:r>
              <a:rPr lang="en-US" altLang="zh-CN" sz="3200" smtClean="0">
                <a:ea typeface="宋体" panose="02010600030101010101" pitchFamily="2" charset="-122"/>
              </a:rPr>
              <a:t>Spectrum Allocation</a:t>
            </a:r>
          </a:p>
          <a:p>
            <a:pPr eaLnBrk="1" hangingPunct="1">
              <a:buFontTx/>
              <a:buChar char="•"/>
            </a:pPr>
            <a:r>
              <a:rPr lang="en-US" altLang="zh-CN" sz="3200" smtClean="0">
                <a:ea typeface="宋体" panose="02010600030101010101" pitchFamily="2" charset="-122"/>
              </a:rPr>
              <a:t>Cable Modems</a:t>
            </a:r>
          </a:p>
          <a:p>
            <a:pPr eaLnBrk="1" hangingPunct="1">
              <a:buFontTx/>
              <a:buChar char="•"/>
            </a:pPr>
            <a:r>
              <a:rPr lang="en-US" altLang="zh-CN" sz="3200" smtClean="0">
                <a:ea typeface="宋体" panose="02010600030101010101" pitchFamily="2" charset="-122"/>
              </a:rPr>
              <a:t>ADSL versus Cable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E7AD39-D428-46E8-9DAD-A9DC8CCD92FF}" type="datetime1">
              <a:rPr lang="zh-CN" altLang="en-US" smtClean="0"/>
              <a:pPr/>
              <a:t>2019/9/11</a:t>
            </a:fld>
            <a:endParaRPr lang="en-US" altLang="zh-CN" smtClean="0"/>
          </a:p>
        </p:txBody>
      </p:sp>
      <p:sp>
        <p:nvSpPr>
          <p:cNvPr id="1013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13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589542-50A4-490E-B3E3-85E5076C3858}" type="slidenum">
              <a:rPr lang="zh-CN" altLang="en-US" smtClean="0"/>
              <a:pPr/>
              <a:t>95</a:t>
            </a:fld>
            <a:endParaRPr lang="en-US" altLang="zh-CN" smtClean="0"/>
          </a:p>
        </p:txBody>
      </p:sp>
      <p:sp>
        <p:nvSpPr>
          <p:cNvPr id="1013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Community Antenna Television</a:t>
            </a:r>
          </a:p>
        </p:txBody>
      </p:sp>
      <p:sp>
        <p:nvSpPr>
          <p:cNvPr id="101382"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An early cable television system.</a:t>
            </a:r>
          </a:p>
        </p:txBody>
      </p:sp>
      <p:pic>
        <p:nvPicPr>
          <p:cNvPr id="101383" name="Picture 4" descr="2-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2212975"/>
            <a:ext cx="84423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8C9F44-3B37-41E0-B81E-D6186346574A}" type="datetime1">
              <a:rPr lang="zh-CN" altLang="en-US" smtClean="0"/>
              <a:pPr/>
              <a:t>2019/9/11</a:t>
            </a:fld>
            <a:endParaRPr lang="en-US" altLang="zh-CN" smtClean="0"/>
          </a:p>
        </p:txBody>
      </p:sp>
      <p:sp>
        <p:nvSpPr>
          <p:cNvPr id="1024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24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6AD546-84BE-49C7-AA5E-BE1E766DCCDE}" type="slidenum">
              <a:rPr lang="zh-CN" altLang="en-US" smtClean="0"/>
              <a:pPr/>
              <a:t>96</a:t>
            </a:fld>
            <a:endParaRPr lang="en-US" altLang="zh-CN" smtClean="0"/>
          </a:p>
        </p:txBody>
      </p:sp>
      <p:sp>
        <p:nvSpPr>
          <p:cNvPr id="1024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Internet over Cable</a:t>
            </a:r>
          </a:p>
        </p:txBody>
      </p:sp>
      <p:sp>
        <p:nvSpPr>
          <p:cNvPr id="102406" name="Rectangle 3"/>
          <p:cNvSpPr>
            <a:spLocks noGrp="1" noChangeArrowheads="1"/>
          </p:cNvSpPr>
          <p:nvPr>
            <p:ph type="body" idx="1"/>
          </p:nvPr>
        </p:nvSpPr>
        <p:spPr>
          <a:xfrm>
            <a:off x="2617788" y="5715000"/>
            <a:ext cx="6526212" cy="838200"/>
          </a:xfrm>
        </p:spPr>
        <p:txBody>
          <a:bodyPr/>
          <a:lstStyle/>
          <a:p>
            <a:pPr eaLnBrk="1" hangingPunct="1">
              <a:buFontTx/>
              <a:buNone/>
            </a:pPr>
            <a:r>
              <a:rPr lang="en-US" altLang="zh-CN" smtClean="0">
                <a:ea typeface="宋体" panose="02010600030101010101" pitchFamily="2" charset="-122"/>
              </a:rPr>
              <a:t>Cable television</a:t>
            </a:r>
          </a:p>
        </p:txBody>
      </p:sp>
      <p:pic>
        <p:nvPicPr>
          <p:cNvPr id="102407" name="Picture 4" descr="2-47"/>
          <p:cNvPicPr>
            <a:picLocks noChangeAspect="1" noChangeArrowheads="1"/>
          </p:cNvPicPr>
          <p:nvPr/>
        </p:nvPicPr>
        <p:blipFill>
          <a:blip r:embed="rId2">
            <a:extLst>
              <a:ext uri="{28A0092B-C50C-407E-A947-70E740481C1C}">
                <a14:useLocalDpi xmlns:a14="http://schemas.microsoft.com/office/drawing/2010/main" val="0"/>
              </a:ext>
            </a:extLst>
          </a:blip>
          <a:srcRect b="44302"/>
          <a:stretch>
            <a:fillRect/>
          </a:stretch>
        </p:blipFill>
        <p:spPr bwMode="auto">
          <a:xfrm>
            <a:off x="1093788" y="1236663"/>
            <a:ext cx="74739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F345BD-DEA6-4B6F-BAF9-D2A37897E688}" type="datetime1">
              <a:rPr lang="zh-CN" altLang="en-US" smtClean="0"/>
              <a:pPr/>
              <a:t>2019/9/11</a:t>
            </a:fld>
            <a:endParaRPr lang="en-US" altLang="zh-CN" smtClean="0"/>
          </a:p>
        </p:txBody>
      </p:sp>
      <p:sp>
        <p:nvSpPr>
          <p:cNvPr id="1034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34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9675135-32DB-4483-9DBB-26EBA37C686A}" type="slidenum">
              <a:rPr lang="zh-CN" altLang="en-US" smtClean="0"/>
              <a:pPr/>
              <a:t>97</a:t>
            </a:fld>
            <a:endParaRPr lang="en-US" altLang="zh-CN" smtClean="0"/>
          </a:p>
        </p:txBody>
      </p:sp>
      <p:sp>
        <p:nvSpPr>
          <p:cNvPr id="1034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Internet over Cable (2)</a:t>
            </a:r>
          </a:p>
        </p:txBody>
      </p:sp>
      <p:sp>
        <p:nvSpPr>
          <p:cNvPr id="103430" name="Rectangle 3"/>
          <p:cNvSpPr>
            <a:spLocks noGrp="1" noChangeArrowheads="1"/>
          </p:cNvSpPr>
          <p:nvPr>
            <p:ph type="body" idx="1"/>
          </p:nvPr>
        </p:nvSpPr>
        <p:spPr>
          <a:xfrm>
            <a:off x="1992313" y="5740400"/>
            <a:ext cx="7151687" cy="812800"/>
          </a:xfrm>
        </p:spPr>
        <p:txBody>
          <a:bodyPr/>
          <a:lstStyle/>
          <a:p>
            <a:pPr eaLnBrk="1" hangingPunct="1">
              <a:buFontTx/>
              <a:buNone/>
            </a:pPr>
            <a:r>
              <a:rPr lang="en-US" altLang="zh-CN" smtClean="0">
                <a:ea typeface="宋体" panose="02010600030101010101" pitchFamily="2" charset="-122"/>
              </a:rPr>
              <a:t>The fixed telephone system.</a:t>
            </a:r>
          </a:p>
        </p:txBody>
      </p:sp>
      <p:pic>
        <p:nvPicPr>
          <p:cNvPr id="103431" name="Picture 4" descr="2-47"/>
          <p:cNvPicPr>
            <a:picLocks noChangeAspect="1" noChangeArrowheads="1"/>
          </p:cNvPicPr>
          <p:nvPr/>
        </p:nvPicPr>
        <p:blipFill>
          <a:blip r:embed="rId2">
            <a:extLst>
              <a:ext uri="{28A0092B-C50C-407E-A947-70E740481C1C}">
                <a14:useLocalDpi xmlns:a14="http://schemas.microsoft.com/office/drawing/2010/main" val="0"/>
              </a:ext>
            </a:extLst>
          </a:blip>
          <a:srcRect t="53963" b="-2821"/>
          <a:stretch>
            <a:fillRect/>
          </a:stretch>
        </p:blipFill>
        <p:spPr bwMode="auto">
          <a:xfrm>
            <a:off x="930275" y="1311275"/>
            <a:ext cx="74739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CCE8BD-DEC6-407B-823D-7D8469E98329}" type="datetime1">
              <a:rPr lang="zh-CN" altLang="en-US" smtClean="0"/>
              <a:pPr/>
              <a:t>2019/9/11</a:t>
            </a:fld>
            <a:endParaRPr lang="en-US" altLang="zh-CN" smtClean="0"/>
          </a:p>
        </p:txBody>
      </p:sp>
      <p:sp>
        <p:nvSpPr>
          <p:cNvPr id="1044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44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28E27A-3A5B-4B6A-BDED-48593C2FD209}" type="slidenum">
              <a:rPr lang="zh-CN" altLang="en-US" smtClean="0"/>
              <a:pPr/>
              <a:t>98</a:t>
            </a:fld>
            <a:endParaRPr lang="en-US" altLang="zh-CN" smtClean="0"/>
          </a:p>
        </p:txBody>
      </p:sp>
      <p:sp>
        <p:nvSpPr>
          <p:cNvPr id="1044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Spectrum Allocation</a:t>
            </a:r>
          </a:p>
        </p:txBody>
      </p:sp>
      <p:sp>
        <p:nvSpPr>
          <p:cNvPr id="104454" name="Rectangle 3"/>
          <p:cNvSpPr>
            <a:spLocks noGrp="1" noChangeArrowheads="1"/>
          </p:cNvSpPr>
          <p:nvPr>
            <p:ph type="body" idx="1"/>
          </p:nvPr>
        </p:nvSpPr>
        <p:spPr>
          <a:xfrm>
            <a:off x="1466850" y="5397500"/>
            <a:ext cx="6626225" cy="838200"/>
          </a:xfrm>
        </p:spPr>
        <p:txBody>
          <a:bodyPr/>
          <a:lstStyle/>
          <a:p>
            <a:pPr algn="ctr" eaLnBrk="1" hangingPunct="1">
              <a:buFontTx/>
              <a:buNone/>
            </a:pPr>
            <a:r>
              <a:rPr lang="en-US" altLang="zh-CN" smtClean="0">
                <a:ea typeface="宋体" panose="02010600030101010101" pitchFamily="2" charset="-122"/>
              </a:rPr>
              <a:t>Frequency allocation in a typical cable TV system used for Internet access</a:t>
            </a:r>
          </a:p>
        </p:txBody>
      </p:sp>
      <p:pic>
        <p:nvPicPr>
          <p:cNvPr id="104455" name="Picture 4" descr="2-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154238"/>
            <a:ext cx="8220075"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439E65-C3D7-4A51-BFFF-E45D90122EA0}" type="datetime1">
              <a:rPr lang="zh-CN" altLang="en-US" smtClean="0"/>
              <a:pPr/>
              <a:t>2019/9/11</a:t>
            </a:fld>
            <a:endParaRPr lang="en-US" altLang="zh-CN" smtClean="0"/>
          </a:p>
        </p:txBody>
      </p:sp>
      <p:sp>
        <p:nvSpPr>
          <p:cNvPr id="1054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54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F3AA4-9A99-4573-827A-69C2C295EBE3}" type="slidenum">
              <a:rPr lang="zh-CN" altLang="en-US" smtClean="0"/>
              <a:pPr/>
              <a:t>99</a:t>
            </a:fld>
            <a:endParaRPr lang="en-US" altLang="zh-CN" smtClean="0"/>
          </a:p>
        </p:txBody>
      </p:sp>
      <p:sp>
        <p:nvSpPr>
          <p:cNvPr id="1054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Cable Modems</a:t>
            </a:r>
          </a:p>
        </p:txBody>
      </p:sp>
      <p:sp>
        <p:nvSpPr>
          <p:cNvPr id="105478" name="Rectangle 3"/>
          <p:cNvSpPr>
            <a:spLocks noGrp="1" noChangeArrowheads="1"/>
          </p:cNvSpPr>
          <p:nvPr>
            <p:ph type="body" idx="1"/>
          </p:nvPr>
        </p:nvSpPr>
        <p:spPr>
          <a:xfrm>
            <a:off x="1316038" y="5232400"/>
            <a:ext cx="6450012" cy="838200"/>
          </a:xfrm>
        </p:spPr>
        <p:txBody>
          <a:bodyPr/>
          <a:lstStyle/>
          <a:p>
            <a:pPr algn="ctr" eaLnBrk="1" hangingPunct="1">
              <a:buFontTx/>
              <a:buNone/>
            </a:pPr>
            <a:r>
              <a:rPr lang="en-US" altLang="zh-CN" smtClean="0">
                <a:ea typeface="宋体" panose="02010600030101010101" pitchFamily="2" charset="-122"/>
              </a:rPr>
              <a:t>Typical details of the upstream and downstream channels in North America.</a:t>
            </a:r>
          </a:p>
        </p:txBody>
      </p:sp>
      <p:pic>
        <p:nvPicPr>
          <p:cNvPr id="105479" name="Picture 4" descr="2-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1997075"/>
            <a:ext cx="8308975"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rvin liu">
  <a:themeElements>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rvin li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marvin li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vin li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vin li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vin li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vin li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vin li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Tannenbaum</Template>
  <TotalTime>4304</TotalTime>
  <Words>4864</Words>
  <Application>Microsoft Office PowerPoint</Application>
  <PresentationFormat>全屏显示(4:3)</PresentationFormat>
  <Paragraphs>778</Paragraphs>
  <Slides>101</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101</vt:i4>
      </vt:variant>
    </vt:vector>
  </HeadingPairs>
  <TitlesOfParts>
    <vt:vector size="116" baseType="lpstr">
      <vt:lpstr>Arial</vt:lpstr>
      <vt:lpstr>Times New Roman</vt:lpstr>
      <vt:lpstr>宋体</vt:lpstr>
      <vt:lpstr>Wingdings</vt:lpstr>
      <vt:lpstr>黑体</vt:lpstr>
      <vt:lpstr>幼圆</vt:lpstr>
      <vt:lpstr>Symbol</vt:lpstr>
      <vt:lpstr>Arial Black</vt:lpstr>
      <vt:lpstr>Tahoma</vt:lpstr>
      <vt:lpstr>Monotype Corsiva</vt:lpstr>
      <vt:lpstr>simsun</vt:lpstr>
      <vt:lpstr>marvin liu</vt:lpstr>
      <vt:lpstr>Microsoft 公式 3.0</vt:lpstr>
      <vt:lpstr>Microsoft Word 文档</vt:lpstr>
      <vt:lpstr>Microsoft Word 97 - 2003 文档</vt:lpstr>
      <vt:lpstr>The Physical Layer</vt:lpstr>
      <vt:lpstr>PowerPoint 演示文稿</vt:lpstr>
      <vt:lpstr>Analog and Digital Signaling </vt:lpstr>
      <vt:lpstr>PowerPoint 演示文稿</vt:lpstr>
      <vt:lpstr>异步传输方式</vt:lpstr>
      <vt:lpstr>同步传输方式</vt:lpstr>
      <vt:lpstr>PowerPoint 演示文稿</vt:lpstr>
      <vt:lpstr>模拟通信系统</vt:lpstr>
      <vt:lpstr>数字通信系统</vt:lpstr>
      <vt:lpstr>通信信道的分类</vt:lpstr>
      <vt:lpstr>PowerPoint 演示文稿</vt:lpstr>
      <vt:lpstr>PowerPoint 演示文稿</vt:lpstr>
      <vt:lpstr>PowerPoint 演示文稿</vt:lpstr>
      <vt:lpstr>信道的通信方式——单工通信  </vt:lpstr>
      <vt:lpstr>信道的通信方式 ——半双工通信 </vt:lpstr>
      <vt:lpstr>信道的通信方式 ——全双工通信 </vt:lpstr>
      <vt:lpstr>信号的传输方式——基带传输</vt:lpstr>
      <vt:lpstr>信号的传输方式 ——频带传输</vt:lpstr>
      <vt:lpstr>信号的传输方式——宽带传输</vt:lpstr>
      <vt:lpstr>2.1 The Theoretical Basis for Data Communication</vt:lpstr>
      <vt:lpstr>2.1.1 Fourier Analysis</vt:lpstr>
      <vt:lpstr>2.1.2 Bandwidth-Limited Signals</vt:lpstr>
      <vt:lpstr>Bandwidth-Limited Signals (2)</vt:lpstr>
      <vt:lpstr>Bandwidth-Limited Signals (3)</vt:lpstr>
      <vt:lpstr>2.1.3 The Maximum Data Rate of a channel</vt:lpstr>
      <vt:lpstr>PowerPoint 演示文稿</vt:lpstr>
      <vt:lpstr>Some concepts</vt:lpstr>
      <vt:lpstr>2.2 Guided Transmission Data</vt:lpstr>
      <vt:lpstr>Twisted Pair</vt:lpstr>
      <vt:lpstr>Coaxial Cable</vt:lpstr>
      <vt:lpstr>Wires-Power Lines</vt:lpstr>
      <vt:lpstr>Fiber Optics</vt:lpstr>
      <vt:lpstr>Multimode &amp; single mode fiber</vt:lpstr>
      <vt:lpstr>Transmission of Light through Fiber</vt:lpstr>
      <vt:lpstr>PowerPoint 演示文稿</vt:lpstr>
      <vt:lpstr>PowerPoint 演示文稿</vt:lpstr>
      <vt:lpstr>Fiber Cables</vt:lpstr>
      <vt:lpstr>光纤的规格</vt:lpstr>
      <vt:lpstr>Fiber Cables (2)</vt:lpstr>
      <vt:lpstr>Fiber Optic Networks</vt:lpstr>
      <vt:lpstr>Fiber Optic Networks (2)</vt:lpstr>
      <vt:lpstr>PowerPoint 演示文稿</vt:lpstr>
      <vt:lpstr>Connectors</vt:lpstr>
      <vt:lpstr>2.3 Wireless Transmission</vt:lpstr>
      <vt:lpstr>The Electromagnetic Spectrum</vt:lpstr>
      <vt:lpstr>The Electromagnetic Spectrum</vt:lpstr>
      <vt:lpstr>Radio Transmission</vt:lpstr>
      <vt:lpstr>Politics of the Electromagnetic Spectrum</vt:lpstr>
      <vt:lpstr>Lightwave Transmission</vt:lpstr>
      <vt:lpstr>2.4 Communication Satellites</vt:lpstr>
      <vt:lpstr>Communication Satellites</vt:lpstr>
      <vt:lpstr>Communication Satellites (2)</vt:lpstr>
      <vt:lpstr>2.5 Public Switched Telephone Network (PSTN)</vt:lpstr>
      <vt:lpstr>Structure of the Telephone System</vt:lpstr>
      <vt:lpstr>Structure of the Telephone System (2)</vt:lpstr>
      <vt:lpstr>Major Components of the Telephone System</vt:lpstr>
      <vt:lpstr>The Local Loop: Modems, ADSL, and Wireless</vt:lpstr>
      <vt:lpstr>Passband Transmission(Modems)</vt:lpstr>
      <vt:lpstr>Modems (2)</vt:lpstr>
      <vt:lpstr>Modems (3)</vt:lpstr>
      <vt:lpstr>Baseband Transmission</vt:lpstr>
      <vt:lpstr>Baseband Transmission</vt:lpstr>
      <vt:lpstr>Baseband Transmission</vt:lpstr>
      <vt:lpstr>Baseband Transmission</vt:lpstr>
      <vt:lpstr>Digital Subscriber Lines数字用户环线</vt:lpstr>
      <vt:lpstr>Digital Subscriber Lines (2)</vt:lpstr>
      <vt:lpstr>Digital Subscriber Lines (3)</vt:lpstr>
      <vt:lpstr>Wireless Local Loops</vt:lpstr>
      <vt:lpstr>Trunks and Multiplexing</vt:lpstr>
      <vt:lpstr>Frequency Division Multiplexing</vt:lpstr>
      <vt:lpstr>Wavelength Division Multiplexing</vt:lpstr>
      <vt:lpstr>Time Division Multiplexing(1) </vt:lpstr>
      <vt:lpstr>Time Division Multiplexing</vt:lpstr>
      <vt:lpstr>PCM (Pulse Code Modulation) (1)</vt:lpstr>
      <vt:lpstr>PCM (Pulse Code Modulation)(2)</vt:lpstr>
      <vt:lpstr>PCM (3)</vt:lpstr>
      <vt:lpstr>PCM</vt:lpstr>
      <vt:lpstr>Time Division Multiplexing (2)</vt:lpstr>
      <vt:lpstr>Problem</vt:lpstr>
      <vt:lpstr>Time Division Multiplexing (3)</vt:lpstr>
      <vt:lpstr>Switching</vt:lpstr>
      <vt:lpstr>  Switching（1）</vt:lpstr>
      <vt:lpstr>  Switching（2）</vt:lpstr>
      <vt:lpstr>  Switching（3）</vt:lpstr>
      <vt:lpstr>  2.6 The Mobile Telephone System</vt:lpstr>
      <vt:lpstr>Advanced Mobile Phone System（1G）</vt:lpstr>
      <vt:lpstr>Channel Categories</vt:lpstr>
      <vt:lpstr>D-AMPS （2G） Digital Advanced Mobile Phone System</vt:lpstr>
      <vt:lpstr>GSM（2G） Global System for Mobile Communications</vt:lpstr>
      <vt:lpstr>GSM (2)</vt:lpstr>
      <vt:lpstr>CDMA – Code Division Multiple Access 码分多址访问（2G）</vt:lpstr>
      <vt:lpstr>Third-Generation Mobile Phones: Digital Voice and Data</vt:lpstr>
      <vt:lpstr>Third-Generation Mobile Phones: Standards</vt:lpstr>
      <vt:lpstr>2.7 Cable Television</vt:lpstr>
      <vt:lpstr>Community Antenna Television</vt:lpstr>
      <vt:lpstr>Internet over Cable</vt:lpstr>
      <vt:lpstr>Internet over Cable (2)</vt:lpstr>
      <vt:lpstr>Spectrum Allocation</vt:lpstr>
      <vt:lpstr>Cable Modems</vt:lpstr>
      <vt:lpstr>Review</vt:lpstr>
      <vt:lpstr>作业</vt:lpstr>
    </vt:vector>
  </TitlesOfParts>
  <Company>ecnu sei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Physical Layer</dc:title>
  <dc:creator>marvin liu</dc:creator>
  <cp:lastModifiedBy>liu xianzhong</cp:lastModifiedBy>
  <cp:revision>196</cp:revision>
  <dcterms:created xsi:type="dcterms:W3CDTF">2002-07-01T13:57:45Z</dcterms:created>
  <dcterms:modified xsi:type="dcterms:W3CDTF">2019-09-11T08:18:26Z</dcterms:modified>
</cp:coreProperties>
</file>